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4"/>
  </p:sldMasterIdLst>
  <p:notesMasterIdLst>
    <p:notesMasterId r:id="rId45"/>
  </p:notesMasterIdLst>
  <p:handoutMasterIdLst>
    <p:handoutMasterId r:id="rId46"/>
  </p:handoutMasterIdLst>
  <p:sldIdLst>
    <p:sldId id="274" r:id="rId5"/>
    <p:sldId id="290" r:id="rId6"/>
    <p:sldId id="307" r:id="rId7"/>
    <p:sldId id="310" r:id="rId8"/>
    <p:sldId id="309" r:id="rId9"/>
    <p:sldId id="311" r:id="rId10"/>
    <p:sldId id="312" r:id="rId11"/>
    <p:sldId id="313" r:id="rId12"/>
    <p:sldId id="314" r:id="rId13"/>
    <p:sldId id="315" r:id="rId14"/>
    <p:sldId id="316" r:id="rId15"/>
    <p:sldId id="318" r:id="rId16"/>
    <p:sldId id="323" r:id="rId17"/>
    <p:sldId id="317" r:id="rId18"/>
    <p:sldId id="320" r:id="rId19"/>
    <p:sldId id="319" r:id="rId20"/>
    <p:sldId id="321" r:id="rId21"/>
    <p:sldId id="326" r:id="rId22"/>
    <p:sldId id="322" r:id="rId23"/>
    <p:sldId id="324" r:id="rId24"/>
    <p:sldId id="325" r:id="rId25"/>
    <p:sldId id="341" r:id="rId26"/>
    <p:sldId id="342" r:id="rId27"/>
    <p:sldId id="343" r:id="rId28"/>
    <p:sldId id="306" r:id="rId29"/>
    <p:sldId id="327" r:id="rId30"/>
    <p:sldId id="332" r:id="rId31"/>
    <p:sldId id="330" r:id="rId32"/>
    <p:sldId id="331" r:id="rId33"/>
    <p:sldId id="328" r:id="rId34"/>
    <p:sldId id="339" r:id="rId35"/>
    <p:sldId id="340" r:id="rId36"/>
    <p:sldId id="329" r:id="rId37"/>
    <p:sldId id="338" r:id="rId38"/>
    <p:sldId id="308" r:id="rId39"/>
    <p:sldId id="333" r:id="rId40"/>
    <p:sldId id="335" r:id="rId41"/>
    <p:sldId id="336" r:id="rId42"/>
    <p:sldId id="337" r:id="rId43"/>
    <p:sldId id="289" r:id="rId44"/>
  </p:sldIdLst>
  <p:sldSz cx="12192000" cy="6858000"/>
  <p:notesSz cx="6858000" cy="9144000"/>
  <p:defaultTextStyle>
    <a:defPPr>
      <a:defRPr lang="en-S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8F00"/>
    <a:srgbClr val="9C6FAE"/>
    <a:srgbClr val="00A6AA"/>
    <a:srgbClr val="272935"/>
    <a:srgbClr val="FFFFFF"/>
    <a:srgbClr val="1EA1F3"/>
    <a:srgbClr val="003B75"/>
    <a:srgbClr val="004C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1D5112-4FC8-24C3-ED6C-85B8B8521867}" v="11" dt="2025-02-12T19:01:53.040"/>
    <p1510:client id="{B21F8F2D-D4CF-BA81-CC4D-1627DCD3B1D2}" v="3" dt="2025-02-12T19:03:41.615"/>
    <p1510:client id="{C0FABE40-2F45-9DFC-EC97-AD174844F6F0}" v="80" dt="2025-02-10T19:15:05.1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43"/>
    <p:restoredTop sz="75898" autoAdjust="0"/>
  </p:normalViewPr>
  <p:slideViewPr>
    <p:cSldViewPr snapToGrid="0" snapToObjects="1">
      <p:cViewPr varScale="1">
        <p:scale>
          <a:sx n="94" d="100"/>
          <a:sy n="94" d="100"/>
        </p:scale>
        <p:origin x="132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51" d="100"/>
          <a:sy n="151" d="100"/>
        </p:scale>
        <p:origin x="3528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79bf3dcfa5c6ff63a2937be9d6e6a730b2e5b670909d2e5e3a6c90ed6e9baba0::" providerId="AD" clId="Web-{C0FABE40-2F45-9DFC-EC97-AD174844F6F0}"/>
    <pc:docChg chg="modSld">
      <pc:chgData name="Guest User" userId="S::urn:spo:anon#79bf3dcfa5c6ff63a2937be9d6e6a730b2e5b670909d2e5e3a6c90ed6e9baba0::" providerId="AD" clId="Web-{C0FABE40-2F45-9DFC-EC97-AD174844F6F0}" dt="2025-02-10T19:15:05.154" v="50" actId="1076"/>
      <pc:docMkLst>
        <pc:docMk/>
      </pc:docMkLst>
      <pc:sldChg chg="modSp">
        <pc:chgData name="Guest User" userId="S::urn:spo:anon#79bf3dcfa5c6ff63a2937be9d6e6a730b2e5b670909d2e5e3a6c90ed6e9baba0::" providerId="AD" clId="Web-{C0FABE40-2F45-9DFC-EC97-AD174844F6F0}" dt="2025-02-10T19:11:54.178" v="11" actId="20577"/>
        <pc:sldMkLst>
          <pc:docMk/>
          <pc:sldMk cId="3397999995" sldId="323"/>
        </pc:sldMkLst>
        <pc:spChg chg="mod">
          <ac:chgData name="Guest User" userId="S::urn:spo:anon#79bf3dcfa5c6ff63a2937be9d6e6a730b2e5b670909d2e5e3a6c90ed6e9baba0::" providerId="AD" clId="Web-{C0FABE40-2F45-9DFC-EC97-AD174844F6F0}" dt="2025-02-10T19:11:54.178" v="11" actId="20577"/>
          <ac:spMkLst>
            <pc:docMk/>
            <pc:sldMk cId="3397999995" sldId="323"/>
            <ac:spMk id="8" creationId="{0CF77037-4E7E-79D8-3713-4C5785B95228}"/>
          </ac:spMkLst>
        </pc:spChg>
      </pc:sldChg>
      <pc:sldChg chg="addSp modSp">
        <pc:chgData name="Guest User" userId="S::urn:spo:anon#79bf3dcfa5c6ff63a2937be9d6e6a730b2e5b670909d2e5e3a6c90ed6e9baba0::" providerId="AD" clId="Web-{C0FABE40-2F45-9DFC-EC97-AD174844F6F0}" dt="2025-02-10T19:15:05.154" v="50" actId="1076"/>
        <pc:sldMkLst>
          <pc:docMk/>
          <pc:sldMk cId="2494374174" sldId="324"/>
        </pc:sldMkLst>
        <pc:spChg chg="add mod">
          <ac:chgData name="Guest User" userId="S::urn:spo:anon#79bf3dcfa5c6ff63a2937be9d6e6a730b2e5b670909d2e5e3a6c90ed6e9baba0::" providerId="AD" clId="Web-{C0FABE40-2F45-9DFC-EC97-AD174844F6F0}" dt="2025-02-10T19:15:05.154" v="50" actId="1076"/>
          <ac:spMkLst>
            <pc:docMk/>
            <pc:sldMk cId="2494374174" sldId="324"/>
            <ac:spMk id="3" creationId="{7A459A6D-4A64-7E4B-0113-D1719EA8FC0D}"/>
          </ac:spMkLst>
        </pc:spChg>
        <pc:spChg chg="mod">
          <ac:chgData name="Guest User" userId="S::urn:spo:anon#79bf3dcfa5c6ff63a2937be9d6e6a730b2e5b670909d2e5e3a6c90ed6e9baba0::" providerId="AD" clId="Web-{C0FABE40-2F45-9DFC-EC97-AD174844F6F0}" dt="2025-02-10T19:13:11.993" v="14" actId="1076"/>
          <ac:spMkLst>
            <pc:docMk/>
            <pc:sldMk cId="2494374174" sldId="324"/>
            <ac:spMk id="4" creationId="{58FB5E6D-383B-4A1E-4ACB-40142D9E298E}"/>
          </ac:spMkLst>
        </pc:spChg>
      </pc:sldChg>
      <pc:sldChg chg="modSp">
        <pc:chgData name="Guest User" userId="S::urn:spo:anon#79bf3dcfa5c6ff63a2937be9d6e6a730b2e5b670909d2e5e3a6c90ed6e9baba0::" providerId="AD" clId="Web-{C0FABE40-2F45-9DFC-EC97-AD174844F6F0}" dt="2025-02-10T19:13:02.962" v="13" actId="20577"/>
        <pc:sldMkLst>
          <pc:docMk/>
          <pc:sldMk cId="4016241344" sldId="326"/>
        </pc:sldMkLst>
        <pc:spChg chg="mod">
          <ac:chgData name="Guest User" userId="S::urn:spo:anon#79bf3dcfa5c6ff63a2937be9d6e6a730b2e5b670909d2e5e3a6c90ed6e9baba0::" providerId="AD" clId="Web-{C0FABE40-2F45-9DFC-EC97-AD174844F6F0}" dt="2025-02-10T19:13:02.962" v="13" actId="20577"/>
          <ac:spMkLst>
            <pc:docMk/>
            <pc:sldMk cId="4016241344" sldId="326"/>
            <ac:spMk id="2" creationId="{6F0F6269-7624-D770-6EAC-C1D6B1FF2F0C}"/>
          </ac:spMkLst>
        </pc:spChg>
      </pc:sldChg>
    </pc:docChg>
  </pc:docChgLst>
  <pc:docChgLst>
    <pc:chgData name="محمد احمد بن مبروك القرشى" userId="S::s445001713@uqu.edu.sa::e7f39c98-69a4-47ee-8b23-3ecd0beb5c33" providerId="AD" clId="Web-{4D1D5112-4FC8-24C3-ED6C-85B8B8521867}"/>
    <pc:docChg chg="modSld">
      <pc:chgData name="محمد احمد بن مبروك القرشى" userId="S::s445001713@uqu.edu.sa::e7f39c98-69a4-47ee-8b23-3ecd0beb5c33" providerId="AD" clId="Web-{4D1D5112-4FC8-24C3-ED6C-85B8B8521867}" dt="2025-02-12T19:01:53.040" v="10"/>
      <pc:docMkLst>
        <pc:docMk/>
      </pc:docMkLst>
      <pc:sldChg chg="addSp delSp modSp">
        <pc:chgData name="محمد احمد بن مبروك القرشى" userId="S::s445001713@uqu.edu.sa::e7f39c98-69a4-47ee-8b23-3ecd0beb5c33" providerId="AD" clId="Web-{4D1D5112-4FC8-24C3-ED6C-85B8B8521867}" dt="2025-02-12T19:01:53.040" v="10"/>
        <pc:sldMkLst>
          <pc:docMk/>
          <pc:sldMk cId="3397999995" sldId="323"/>
        </pc:sldMkLst>
        <pc:spChg chg="add del mod">
          <ac:chgData name="محمد احمد بن مبروك القرشى" userId="S::s445001713@uqu.edu.sa::e7f39c98-69a4-47ee-8b23-3ecd0beb5c33" providerId="AD" clId="Web-{4D1D5112-4FC8-24C3-ED6C-85B8B8521867}" dt="2025-02-12T17:57:40.959" v="1"/>
          <ac:spMkLst>
            <pc:docMk/>
            <pc:sldMk cId="3397999995" sldId="323"/>
            <ac:spMk id="4" creationId="{198CB66D-71B5-3838-4B59-51FDB7BBDA64}"/>
          </ac:spMkLst>
        </pc:spChg>
        <pc:spChg chg="add del mod">
          <ac:chgData name="محمد احمد بن مبروك القرشى" userId="S::s445001713@uqu.edu.sa::e7f39c98-69a4-47ee-8b23-3ecd0beb5c33" providerId="AD" clId="Web-{4D1D5112-4FC8-24C3-ED6C-85B8B8521867}" dt="2025-02-12T19:01:53.040" v="10"/>
          <ac:spMkLst>
            <pc:docMk/>
            <pc:sldMk cId="3397999995" sldId="323"/>
            <ac:spMk id="6" creationId="{0EADA6C5-4765-6C20-19EE-BAE5117739C3}"/>
          </ac:spMkLst>
        </pc:spChg>
        <pc:picChg chg="add mod">
          <ac:chgData name="محمد احمد بن مبروك القرشى" userId="S::s445001713@uqu.edu.sa::e7f39c98-69a4-47ee-8b23-3ecd0beb5c33" providerId="AD" clId="Web-{4D1D5112-4FC8-24C3-ED6C-85B8B8521867}" dt="2025-02-12T19:01:47.383" v="9" actId="1076"/>
          <ac:picMkLst>
            <pc:docMk/>
            <pc:sldMk cId="3397999995" sldId="323"/>
            <ac:picMk id="3" creationId="{62259C20-33B9-76DB-F54A-050265F7A9D8}"/>
          </ac:picMkLst>
        </pc:picChg>
        <pc:picChg chg="add del mod ord">
          <ac:chgData name="محمد احمد بن مبروك القرشى" userId="S::s445001713@uqu.edu.sa::e7f39c98-69a4-47ee-8b23-3ecd0beb5c33" providerId="AD" clId="Web-{4D1D5112-4FC8-24C3-ED6C-85B8B8521867}" dt="2025-02-12T19:01:40.680" v="5"/>
          <ac:picMkLst>
            <pc:docMk/>
            <pc:sldMk cId="3397999995" sldId="323"/>
            <ac:picMk id="5" creationId="{53A2074E-1FA3-0D4A-4A33-74CB4218B5AE}"/>
          </ac:picMkLst>
        </pc:picChg>
        <pc:picChg chg="del">
          <ac:chgData name="محمد احمد بن مبروك القرشى" userId="S::s445001713@uqu.edu.sa::e7f39c98-69a4-47ee-8b23-3ecd0beb5c33" providerId="AD" clId="Web-{4D1D5112-4FC8-24C3-ED6C-85B8B8521867}" dt="2025-02-12T17:57:38.912" v="0"/>
          <ac:picMkLst>
            <pc:docMk/>
            <pc:sldMk cId="3397999995" sldId="323"/>
            <ac:picMk id="7" creationId="{DC5D620B-1ABA-438F-E3AE-5A80C31349D1}"/>
          </ac:picMkLst>
        </pc:picChg>
      </pc:sldChg>
    </pc:docChg>
  </pc:docChgLst>
  <pc:docChgLst>
    <pc:chgData name="محمد احمد بن مبروك القرشى" userId="S::s445001713@uqu.edu.sa::e7f39c98-69a4-47ee-8b23-3ecd0beb5c33" providerId="AD" clId="Web-{B21F8F2D-D4CF-BA81-CC4D-1627DCD3B1D2}"/>
    <pc:docChg chg="modSld">
      <pc:chgData name="محمد احمد بن مبروك القرشى" userId="S::s445001713@uqu.edu.sa::e7f39c98-69a4-47ee-8b23-3ecd0beb5c33" providerId="AD" clId="Web-{B21F8F2D-D4CF-BA81-CC4D-1627DCD3B1D2}" dt="2025-02-12T19:03:39.599" v="1" actId="20577"/>
      <pc:docMkLst>
        <pc:docMk/>
      </pc:docMkLst>
      <pc:sldChg chg="modSp">
        <pc:chgData name="محمد احمد بن مبروك القرشى" userId="S::s445001713@uqu.edu.sa::e7f39c98-69a4-47ee-8b23-3ecd0beb5c33" providerId="AD" clId="Web-{B21F8F2D-D4CF-BA81-CC4D-1627DCD3B1D2}" dt="2025-02-12T19:03:39.599" v="1" actId="20577"/>
        <pc:sldMkLst>
          <pc:docMk/>
          <pc:sldMk cId="2600511961" sldId="274"/>
        </pc:sldMkLst>
        <pc:spChg chg="mod">
          <ac:chgData name="محمد احمد بن مبروك القرشى" userId="S::s445001713@uqu.edu.sa::e7f39c98-69a4-47ee-8b23-3ecd0beb5c33" providerId="AD" clId="Web-{B21F8F2D-D4CF-BA81-CC4D-1627DCD3B1D2}" dt="2025-02-12T19:03:39.599" v="1" actId="20577"/>
          <ac:spMkLst>
            <pc:docMk/>
            <pc:sldMk cId="2600511961" sldId="274"/>
            <ac:spMk id="3" creationId="{93342980-59EC-5835-6270-46BFAAE9E8E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6A87A9A-1D59-1248-BF13-C0B0A74856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48E810-C450-904B-9F73-B8F5E166DC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C779C9-22ED-0E48-B8D5-F475C3270A57}" type="datetimeFigureOut">
              <a:rPr lang="en-SA" smtClean="0"/>
              <a:t>2/15/25</a:t>
            </a:fld>
            <a:endParaRPr lang="en-S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3A83BE-BA24-D640-834B-C07FF1499F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48B5B6-61C5-CC4C-8FF4-D787F6518A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716A39-007F-D046-95C5-9B7364097D11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0687968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FE1F0B-5C7E-244F-995E-BAC22A06F0E2}" type="datetimeFigureOut">
              <a:rPr lang="en-SA" smtClean="0"/>
              <a:t>2/15/25</a:t>
            </a:fld>
            <a:endParaRPr lang="en-S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33C59C-0672-C948-B9C0-99C4B0C15B32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245415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it-IT" dirty="0"/>
              <a:t>Sanjay Goel</a:t>
            </a:r>
            <a:r>
              <a:rPr lang="en-US" altLang="it-IT" b="0" dirty="0"/>
              <a:t>  - University at Albany</a:t>
            </a:r>
          </a:p>
          <a:p>
            <a:r>
              <a:rPr lang="en-US" dirty="0"/>
              <a:t>Purdue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3C59C-0672-C948-B9C0-99C4B0C15B32}" type="slidenum">
              <a:rPr lang="en-SA" smtClean="0"/>
              <a:t>1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635888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https://www.itpro.com/hardware/components/369322/nvidias-rtx-4090-is-a-powerful-password-cracking-tool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3C59C-0672-C948-B9C0-99C4B0C15B32}" type="slidenum">
              <a:rPr lang="en-SA" smtClean="0"/>
              <a:t>13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521139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3C59C-0672-C948-B9C0-99C4B0C15B32}" type="slidenum">
              <a:rPr lang="en-SA" smtClean="0"/>
              <a:t>14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167180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https://cybernews.com/best-password-managers/most-common-passwords/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3C59C-0672-C948-B9C0-99C4B0C15B32}" type="slidenum">
              <a:rPr lang="en-SA" smtClean="0"/>
              <a:t>15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390436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https://www.cnbc.com/2023/11/16/most-common-passwords-70percent-can-be-cracked-in-less-than-a-second.html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3C59C-0672-C948-B9C0-99C4B0C15B32}" type="slidenum">
              <a:rPr lang="en-SA" smtClean="0"/>
              <a:t>18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587786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3C59C-0672-C948-B9C0-99C4B0C15B32}" type="slidenum">
              <a:rPr lang="en-SA" smtClean="0"/>
              <a:t>34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041636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3C59C-0672-C948-B9C0-99C4B0C15B32}" type="slidenum">
              <a:rPr lang="en-SA" smtClean="0"/>
              <a:t>35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910498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063932-00BD-31C7-394E-50EFAD1719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Qr code&#10;&#10;Description automatically generated">
            <a:extLst>
              <a:ext uri="{FF2B5EF4-FFF2-40B4-BE49-F238E27FC236}">
                <a16:creationId xmlns:a16="http://schemas.microsoft.com/office/drawing/2014/main" id="{6BF58541-9047-8CD7-266D-FE826CBBD84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4309" y="5453425"/>
            <a:ext cx="1211750" cy="12117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0DD4B2-7FBE-0327-BF31-2D74190FF289}"/>
              </a:ext>
            </a:extLst>
          </p:cNvPr>
          <p:cNvSpPr txBox="1"/>
          <p:nvPr userDrawn="1"/>
        </p:nvSpPr>
        <p:spPr>
          <a:xfrm>
            <a:off x="8512788" y="6310602"/>
            <a:ext cx="2108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SA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c3.kaust.edu.sa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DB392F-375B-0EA1-8A7C-7E06AED037E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13520" y="240030"/>
            <a:ext cx="2702560" cy="8406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817370-F9A6-11C9-05FF-EC620C81EA8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6360" y="264101"/>
            <a:ext cx="3810000" cy="711200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F7FAFE5-5E10-7DFF-9841-3308114D346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1047" y="1376019"/>
            <a:ext cx="6092177" cy="1413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rgbClr val="00A6A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PT"/>
              <a:t>Resilient Computing and Cybersecurity Center</a:t>
            </a:r>
            <a:endParaRPr lang="en-SA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8217D535-141B-B772-15DB-1F3001149AE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01047" y="2924354"/>
            <a:ext cx="6092177" cy="374082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1">
                <a:solidFill>
                  <a:srgbClr val="9C6FA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000"/>
              </a:spcBef>
              <a:buFont typeface="Apple Symbols" panose="02000000000000000000" pitchFamily="2" charset="-79"/>
              <a:buChar char="⎼"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pple Symbols" panose="02000000000000000000" pitchFamily="2" charset="-79"/>
              <a:buChar char="⎼"/>
              <a:defRPr sz="1600" b="0" i="1">
                <a:solidFill>
                  <a:srgbClr val="F18F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000"/>
              </a:spcBef>
              <a:buFont typeface="Wingdings" pitchFamily="2" charset="2"/>
              <a:buChar char="§"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617632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8F816B-A426-C055-FEF0-AB008B1163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r="36375"/>
          <a:stretch/>
        </p:blipFill>
        <p:spPr>
          <a:xfrm>
            <a:off x="4213185" y="-109329"/>
            <a:ext cx="7757141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665453-7A40-70FD-F2A4-3C53FB29C259}"/>
              </a:ext>
            </a:extLst>
          </p:cNvPr>
          <p:cNvSpPr/>
          <p:nvPr userDrawn="1"/>
        </p:nvSpPr>
        <p:spPr>
          <a:xfrm>
            <a:off x="234175" y="5818908"/>
            <a:ext cx="11736151" cy="665018"/>
          </a:xfrm>
          <a:prstGeom prst="rect">
            <a:avLst/>
          </a:prstGeom>
          <a:solidFill>
            <a:srgbClr val="00A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3D0BD6-4A44-7DFE-F3AD-1C7588D12567}"/>
              </a:ext>
            </a:extLst>
          </p:cNvPr>
          <p:cNvSpPr/>
          <p:nvPr userDrawn="1"/>
        </p:nvSpPr>
        <p:spPr>
          <a:xfrm>
            <a:off x="234175" y="5973293"/>
            <a:ext cx="11736151" cy="665018"/>
          </a:xfrm>
          <a:prstGeom prst="rect">
            <a:avLst/>
          </a:prstGeom>
          <a:solidFill>
            <a:srgbClr val="272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31C9D6-6261-F6AF-A5BA-EAEB0226B0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7602" y="199966"/>
            <a:ext cx="619329" cy="612833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57AED23-F777-CC7A-B8E2-D9D156418D3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312084" y="273386"/>
            <a:ext cx="9819716" cy="5566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rgbClr val="00A6A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PT"/>
              <a:t>Resilient Computing and Cybersecurity Center</a:t>
            </a:r>
            <a:endParaRPr lang="en-S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0FEB22-4D03-3BDD-6CA5-CE1B05C4987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12863" y="957532"/>
            <a:ext cx="9818963" cy="470699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1">
                <a:solidFill>
                  <a:srgbClr val="9C6FA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000"/>
              </a:spcBef>
              <a:buFont typeface="Apple Symbols" panose="02000000000000000000" pitchFamily="2" charset="-79"/>
              <a:buChar char="⎼"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pple Symbols" panose="02000000000000000000" pitchFamily="2" charset="-79"/>
              <a:buChar char="⎼"/>
              <a:defRPr sz="1600" b="0" i="1">
                <a:solidFill>
                  <a:srgbClr val="F18F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000"/>
              </a:spcBef>
              <a:buFont typeface="Wingdings" pitchFamily="2" charset="2"/>
              <a:buChar char="§"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0941D9-F517-A51E-E9D5-7621ACFF725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56170" y="259600"/>
            <a:ext cx="578533" cy="55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652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CA1FA9-3FC6-2DA1-D7AF-64F237C630FE}"/>
              </a:ext>
            </a:extLst>
          </p:cNvPr>
          <p:cNvSpPr/>
          <p:nvPr userDrawn="1"/>
        </p:nvSpPr>
        <p:spPr>
          <a:xfrm>
            <a:off x="234175" y="599043"/>
            <a:ext cx="11736151" cy="665018"/>
          </a:xfrm>
          <a:prstGeom prst="rect">
            <a:avLst/>
          </a:prstGeom>
          <a:solidFill>
            <a:srgbClr val="00A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3D0BD6-4A44-7DFE-F3AD-1C7588D12567}"/>
              </a:ext>
            </a:extLst>
          </p:cNvPr>
          <p:cNvSpPr/>
          <p:nvPr userDrawn="1"/>
        </p:nvSpPr>
        <p:spPr>
          <a:xfrm>
            <a:off x="234175" y="237506"/>
            <a:ext cx="11736151" cy="860300"/>
          </a:xfrm>
          <a:prstGeom prst="rect">
            <a:avLst/>
          </a:prstGeom>
          <a:solidFill>
            <a:srgbClr val="272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92FBB6C-A332-73A8-E923-046D7681341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25488" y="425638"/>
            <a:ext cx="10749336" cy="5566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PT"/>
              <a:t>Resilient Computing and Cybersecurity Center</a:t>
            </a:r>
            <a:endParaRPr lang="en-SA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E1A89FF6-6973-2C4B-1367-472E41CAE85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5488" y="1437466"/>
            <a:ext cx="10749335" cy="472997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1">
                <a:solidFill>
                  <a:srgbClr val="9C6FA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000"/>
              </a:spcBef>
              <a:buFont typeface="Apple Symbols" panose="02000000000000000000" pitchFamily="2" charset="-79"/>
              <a:buChar char="⎼"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pple Symbols" panose="02000000000000000000" pitchFamily="2" charset="-79"/>
              <a:buChar char="⎼"/>
              <a:defRPr sz="1600" b="0" i="1">
                <a:solidFill>
                  <a:srgbClr val="F18F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000"/>
              </a:spcBef>
              <a:buFont typeface="Wingdings" pitchFamily="2" charset="2"/>
              <a:buChar char="§"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63098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de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34C676-9FA6-5E1F-14D6-411054C0E2F8}"/>
              </a:ext>
            </a:extLst>
          </p:cNvPr>
          <p:cNvSpPr/>
          <p:nvPr userDrawn="1"/>
        </p:nvSpPr>
        <p:spPr>
          <a:xfrm>
            <a:off x="234176" y="253352"/>
            <a:ext cx="5754254" cy="6351297"/>
          </a:xfrm>
          <a:prstGeom prst="rect">
            <a:avLst/>
          </a:prstGeom>
          <a:solidFill>
            <a:srgbClr val="272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3271679C-BC65-53B5-9B4C-AE69B3302412}"/>
              </a:ext>
            </a:extLst>
          </p:cNvPr>
          <p:cNvSpPr/>
          <p:nvPr userDrawn="1"/>
        </p:nvSpPr>
        <p:spPr>
          <a:xfrm rot="5400000">
            <a:off x="4803851" y="818008"/>
            <a:ext cx="2369157" cy="2033102"/>
          </a:xfrm>
          <a:prstGeom prst="hexagon">
            <a:avLst/>
          </a:prstGeom>
          <a:solidFill>
            <a:srgbClr val="00A6AA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11CA94C7-B1CB-3714-0B10-1AB627984A6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42523" y="535175"/>
            <a:ext cx="4390943" cy="14057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rgbClr val="00A6A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PT"/>
              <a:t>Resilient Computing and Cybersecurity Center</a:t>
            </a:r>
            <a:endParaRPr lang="en-SA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61F7334-474F-52FE-F625-19B011A5282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106696" y="535175"/>
            <a:ext cx="4680106" cy="14057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rgbClr val="00A6A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PT"/>
              <a:t>Resilient Computing and Cybersecurity Center</a:t>
            </a:r>
            <a:endParaRPr lang="en-SA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06831521-1A4C-77E5-A663-31C91F3919D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6695" y="2104844"/>
            <a:ext cx="4680106" cy="421798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1">
                <a:solidFill>
                  <a:srgbClr val="9C6FA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000"/>
              </a:spcBef>
              <a:buFont typeface="Apple Symbols" panose="02000000000000000000" pitchFamily="2" charset="-79"/>
              <a:buChar char="⎼"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pple Symbols" panose="02000000000000000000" pitchFamily="2" charset="-79"/>
              <a:buChar char="⎼"/>
              <a:defRPr sz="1600" b="0" i="1">
                <a:solidFill>
                  <a:srgbClr val="F18F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000"/>
              </a:spcBef>
              <a:buFont typeface="Wingdings" pitchFamily="2" charset="2"/>
              <a:buChar char="§"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C886C767-F87F-A10B-6993-80B4A68E262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2523" y="2104844"/>
            <a:ext cx="4390943" cy="421798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1">
                <a:solidFill>
                  <a:srgbClr val="9C6FA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000"/>
              </a:spcBef>
              <a:buFont typeface="Apple Symbols" panose="02000000000000000000" pitchFamily="2" charset="-79"/>
              <a:buChar char="⎼"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pple Symbols" panose="02000000000000000000" pitchFamily="2" charset="-79"/>
              <a:buChar char="⎼"/>
              <a:defRPr sz="1600" b="0" i="1">
                <a:solidFill>
                  <a:srgbClr val="F18F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000"/>
              </a:spcBef>
              <a:buFont typeface="Wingdings" pitchFamily="2" charset="2"/>
              <a:buChar char="§"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A649A756-F8A3-5D15-7C17-4128930821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971878" y="1053445"/>
            <a:ext cx="1972386" cy="140576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400" b="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000"/>
              </a:spcBef>
              <a:buFont typeface="Apple Symbols" panose="02000000000000000000" pitchFamily="2" charset="-79"/>
              <a:buChar char="⎼"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pple Symbols" panose="02000000000000000000" pitchFamily="2" charset="-79"/>
              <a:buChar char="⎼"/>
              <a:defRPr sz="1200" b="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000"/>
              </a:spcBef>
              <a:buFont typeface="Wingdings" pitchFamily="2" charset="2"/>
              <a:buChar char="§"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932313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8F7548-0C45-4494-1973-4A20D59B613B}"/>
              </a:ext>
            </a:extLst>
          </p:cNvPr>
          <p:cNvSpPr/>
          <p:nvPr userDrawn="1"/>
        </p:nvSpPr>
        <p:spPr>
          <a:xfrm>
            <a:off x="234175" y="4027055"/>
            <a:ext cx="3275643" cy="2577594"/>
          </a:xfrm>
          <a:prstGeom prst="rect">
            <a:avLst/>
          </a:prstGeom>
          <a:solidFill>
            <a:srgbClr val="00A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BA785A-6D02-4D15-D0A6-12F0822AFF6E}"/>
              </a:ext>
            </a:extLst>
          </p:cNvPr>
          <p:cNvSpPr/>
          <p:nvPr userDrawn="1"/>
        </p:nvSpPr>
        <p:spPr>
          <a:xfrm>
            <a:off x="234175" y="253353"/>
            <a:ext cx="3275643" cy="4937484"/>
          </a:xfrm>
          <a:prstGeom prst="rect">
            <a:avLst/>
          </a:prstGeom>
          <a:solidFill>
            <a:srgbClr val="272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B3820EB-4288-BF84-3385-AA8A771819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09879" y="535175"/>
            <a:ext cx="7545637" cy="11501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rgbClr val="00A6A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PT"/>
              <a:t>Resilient Computing and Cybersecurity Center</a:t>
            </a:r>
            <a:endParaRPr lang="en-SA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AD12443-0118-D412-08EB-B69EA83723C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42524" y="535175"/>
            <a:ext cx="2866331" cy="11501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rgbClr val="00A6A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PT"/>
              <a:t>RC3</a:t>
            </a:r>
            <a:endParaRPr lang="en-SA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51855106-32EB-AA69-E2F4-29CD6D30E42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03679" y="1836852"/>
            <a:ext cx="7545637" cy="433058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1">
                <a:solidFill>
                  <a:srgbClr val="9C6FA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000"/>
              </a:spcBef>
              <a:buFont typeface="Apple Symbols" panose="02000000000000000000" pitchFamily="2" charset="-79"/>
              <a:buChar char="⎼"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pple Symbols" panose="02000000000000000000" pitchFamily="2" charset="-79"/>
              <a:buChar char="⎼"/>
              <a:defRPr sz="1600" b="0" i="1">
                <a:solidFill>
                  <a:srgbClr val="F18F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000"/>
              </a:spcBef>
              <a:buFont typeface="Wingdings" pitchFamily="2" charset="2"/>
              <a:buChar char="§"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FF2EF402-8F31-FA31-1B7F-F95415DD1D2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2525" y="1836850"/>
            <a:ext cx="2866330" cy="43305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1">
                <a:solidFill>
                  <a:srgbClr val="9C6FA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000"/>
              </a:spcBef>
              <a:buFont typeface="Apple Symbols" panose="02000000000000000000" pitchFamily="2" charset="-79"/>
              <a:buChar char="⎼"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pple Symbols" panose="02000000000000000000" pitchFamily="2" charset="-79"/>
              <a:buChar char="⎼"/>
              <a:defRPr sz="1600" b="0" i="1">
                <a:solidFill>
                  <a:srgbClr val="F18F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000"/>
              </a:spcBef>
              <a:buFont typeface="Wingdings" pitchFamily="2" charset="2"/>
              <a:buChar char="§"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3711971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5EF655-E624-C12F-4B2D-0DBB93CBC14D}"/>
              </a:ext>
            </a:extLst>
          </p:cNvPr>
          <p:cNvSpPr/>
          <p:nvPr userDrawn="1"/>
        </p:nvSpPr>
        <p:spPr>
          <a:xfrm>
            <a:off x="4711372" y="253352"/>
            <a:ext cx="671628" cy="6351297"/>
          </a:xfrm>
          <a:prstGeom prst="rect">
            <a:avLst/>
          </a:prstGeom>
          <a:solidFill>
            <a:srgbClr val="00A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3D0BD6-4A44-7DFE-F3AD-1C7588D12567}"/>
              </a:ext>
            </a:extLst>
          </p:cNvPr>
          <p:cNvSpPr/>
          <p:nvPr userDrawn="1"/>
        </p:nvSpPr>
        <p:spPr>
          <a:xfrm>
            <a:off x="234176" y="253352"/>
            <a:ext cx="4892006" cy="6351297"/>
          </a:xfrm>
          <a:prstGeom prst="rect">
            <a:avLst/>
          </a:prstGeom>
          <a:solidFill>
            <a:srgbClr val="272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D8FBD7-ED51-CCC8-162F-BDE56853C37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81291" y="535175"/>
            <a:ext cx="5774226" cy="11501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rgbClr val="00A6A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PT"/>
              <a:t>Resilient Computing and Cybersecurity Center</a:t>
            </a:r>
            <a:endParaRPr lang="en-SA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ED3B0BC0-FC1A-5AEC-3407-C5E29B7EA13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42523" y="535175"/>
            <a:ext cx="4440027" cy="11501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rgbClr val="00A6A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PT"/>
              <a:t>Resilient Computing and Cybersecurity Center</a:t>
            </a:r>
            <a:endParaRPr lang="en-SA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B5D85780-FF32-9BB7-9F38-23C035E22CC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525" y="1828800"/>
            <a:ext cx="4440026" cy="4572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1">
                <a:solidFill>
                  <a:srgbClr val="9C6FA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000"/>
              </a:spcBef>
              <a:buFont typeface="Apple Symbols" panose="02000000000000000000" pitchFamily="2" charset="-79"/>
              <a:buChar char="⎼"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pple Symbols" panose="02000000000000000000" pitchFamily="2" charset="-79"/>
              <a:buChar char="⎼"/>
              <a:defRPr sz="1600" b="0" i="1">
                <a:solidFill>
                  <a:srgbClr val="F18F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000"/>
              </a:spcBef>
              <a:buFont typeface="Wingdings" pitchFamily="2" charset="2"/>
              <a:buChar char="§"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7BE6A336-BF3C-6B7A-64CE-C3D49627B6B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75090" y="1836852"/>
            <a:ext cx="5774226" cy="456394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1">
                <a:solidFill>
                  <a:srgbClr val="9C6FA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000"/>
              </a:spcBef>
              <a:buFont typeface="Apple Symbols" panose="02000000000000000000" pitchFamily="2" charset="-79"/>
              <a:buChar char="⎼"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pple Symbols" panose="02000000000000000000" pitchFamily="2" charset="-79"/>
              <a:buChar char="⎼"/>
              <a:defRPr sz="1600" b="0" i="1">
                <a:solidFill>
                  <a:srgbClr val="F18F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000"/>
              </a:spcBef>
              <a:buFont typeface="Wingdings" pitchFamily="2" charset="2"/>
              <a:buChar char="§"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7636130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95ADC2-5239-D7F9-E1CA-86856FC081D3}"/>
              </a:ext>
            </a:extLst>
          </p:cNvPr>
          <p:cNvSpPr/>
          <p:nvPr userDrawn="1"/>
        </p:nvSpPr>
        <p:spPr>
          <a:xfrm>
            <a:off x="234176" y="253352"/>
            <a:ext cx="5754254" cy="6351297"/>
          </a:xfrm>
          <a:prstGeom prst="rect">
            <a:avLst/>
          </a:prstGeom>
          <a:solidFill>
            <a:srgbClr val="272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7D95D7-37A1-248D-6236-67A185CEF114}"/>
              </a:ext>
            </a:extLst>
          </p:cNvPr>
          <p:cNvSpPr/>
          <p:nvPr userDrawn="1"/>
        </p:nvSpPr>
        <p:spPr>
          <a:xfrm>
            <a:off x="6203570" y="253352"/>
            <a:ext cx="5754254" cy="6351297"/>
          </a:xfrm>
          <a:prstGeom prst="rect">
            <a:avLst/>
          </a:prstGeom>
          <a:solidFill>
            <a:srgbClr val="00A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40B6CD2-8A53-09AE-7167-35B1576B485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96579" y="535175"/>
            <a:ext cx="5390221" cy="11501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PT"/>
              <a:t>Resilient Computing and Cybersecurity Center</a:t>
            </a:r>
            <a:endParaRPr lang="en-SA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251347CD-436D-F617-4391-29082005147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42524" y="535175"/>
            <a:ext cx="5298858" cy="11501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rgbClr val="00A6A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PT"/>
              <a:t>Resilient Computing and Cybersecurity Center</a:t>
            </a:r>
            <a:endParaRPr lang="en-SA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56806E4B-A825-BB72-D2D1-37F6FFA008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525" y="1828800"/>
            <a:ext cx="5298858" cy="4572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1">
                <a:solidFill>
                  <a:srgbClr val="9C6FA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000"/>
              </a:spcBef>
              <a:buFont typeface="Apple Symbols" panose="02000000000000000000" pitchFamily="2" charset="-79"/>
              <a:buChar char="⎼"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pple Symbols" panose="02000000000000000000" pitchFamily="2" charset="-79"/>
              <a:buChar char="⎼"/>
              <a:defRPr sz="1600" b="0" i="1">
                <a:solidFill>
                  <a:srgbClr val="F18F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000"/>
              </a:spcBef>
              <a:buFont typeface="Wingdings" pitchFamily="2" charset="2"/>
              <a:buChar char="§"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2E0EE9F0-2D54-CFF9-1968-C9E42279722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96578" y="1859007"/>
            <a:ext cx="5390221" cy="4572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000"/>
              </a:spcBef>
              <a:buFont typeface="Apple Symbols" panose="02000000000000000000" pitchFamily="2" charset="-79"/>
              <a:buChar char="⎼"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pple Symbols" panose="02000000000000000000" pitchFamily="2" charset="-79"/>
              <a:buChar char="⎼"/>
              <a:defRPr sz="1600" b="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000"/>
              </a:spcBef>
              <a:buFont typeface="Wingdings" pitchFamily="2" charset="2"/>
              <a:buChar char="§"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29981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F70371-D93B-C6B6-468C-6F39D05F27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44" t="1155" r="1155"/>
          <a:stretch/>
        </p:blipFill>
        <p:spPr>
          <a:xfrm>
            <a:off x="0" y="0"/>
            <a:ext cx="12112488" cy="6858000"/>
          </a:xfrm>
          <a:prstGeom prst="rect">
            <a:avLst/>
          </a:prstGeom>
        </p:spPr>
      </p:pic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88E22EB8-8090-8CD2-1323-33C53B645F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109" y="5406115"/>
            <a:ext cx="1335064" cy="13350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B34C17-E847-95F5-5A90-E0FE0E9747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09" y="234948"/>
            <a:ext cx="3765617" cy="5778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6900C7-6233-4604-FA2C-F2150CFF1A7F}"/>
              </a:ext>
            </a:extLst>
          </p:cNvPr>
          <p:cNvSpPr txBox="1"/>
          <p:nvPr userDrawn="1"/>
        </p:nvSpPr>
        <p:spPr>
          <a:xfrm>
            <a:off x="1461550" y="6354743"/>
            <a:ext cx="2108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SA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c3.kaust.edu.sa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3E57B9-0D66-12DF-1047-1537DD53838C}"/>
              </a:ext>
            </a:extLst>
          </p:cNvPr>
          <p:cNvSpPr txBox="1"/>
          <p:nvPr userDrawn="1"/>
        </p:nvSpPr>
        <p:spPr>
          <a:xfrm>
            <a:off x="8651162" y="6369257"/>
            <a:ext cx="170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1400" dirty="0">
                <a:solidFill>
                  <a:schemeClr val="tx1"/>
                </a:solidFill>
              </a:rPr>
              <a:t>Follow us @rc3kaust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AB88A607-41FD-1036-BEBC-7A7C4341E04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264823" y="6273015"/>
            <a:ext cx="388024" cy="388024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75C09592-83E2-F48A-B603-80EE21CC4AC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016854" y="6338737"/>
            <a:ext cx="259773" cy="259773"/>
          </a:xfrm>
          <a:prstGeom prst="rect">
            <a:avLst/>
          </a:prstGeom>
        </p:spPr>
      </p:pic>
      <p:pic>
        <p:nvPicPr>
          <p:cNvPr id="11" name="Picture 10" descr="Logo, icon&#10;&#10;Description automatically generated">
            <a:extLst>
              <a:ext uri="{FF2B5EF4-FFF2-40B4-BE49-F238E27FC236}">
                <a16:creationId xmlns:a16="http://schemas.microsoft.com/office/drawing/2014/main" id="{FA8CB2EC-A488-6B60-6F16-032AE8BA088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372613" y="6316355"/>
            <a:ext cx="295179" cy="295179"/>
          </a:xfrm>
          <a:prstGeom prst="rect">
            <a:avLst/>
          </a:prstGeom>
        </p:spPr>
      </p:pic>
      <p:pic>
        <p:nvPicPr>
          <p:cNvPr id="12" name="Picture 11" descr="Logo, icon&#10;&#10;Description automatically generated">
            <a:extLst>
              <a:ext uri="{FF2B5EF4-FFF2-40B4-BE49-F238E27FC236}">
                <a16:creationId xmlns:a16="http://schemas.microsoft.com/office/drawing/2014/main" id="{1EE31DC6-5F7E-F9DB-CEAA-5704603A6659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679661" y="6321550"/>
            <a:ext cx="295179" cy="295179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8AE37DE-411A-4448-C91D-6B3F05CECA0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1047" y="1376020"/>
            <a:ext cx="8674011" cy="1075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rgbClr val="00A6A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PT"/>
              <a:t>Resilient Computing and Cybersecurity Center</a:t>
            </a:r>
            <a:endParaRPr lang="en-SA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72613B2-4DD1-8D76-DF74-82C2ABE33E4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01047" y="2587924"/>
            <a:ext cx="5647661" cy="28010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1">
                <a:solidFill>
                  <a:srgbClr val="9C6FA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000"/>
              </a:spcBef>
              <a:buFont typeface="Apple Symbols" panose="02000000000000000000" pitchFamily="2" charset="-79"/>
              <a:buChar char="⎼"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pple Symbols" panose="02000000000000000000" pitchFamily="2" charset="-79"/>
              <a:buChar char="⎼"/>
              <a:defRPr sz="1600" b="0" i="1">
                <a:solidFill>
                  <a:srgbClr val="F18F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000"/>
              </a:spcBef>
              <a:buFont typeface="Wingdings" pitchFamily="2" charset="2"/>
              <a:buChar char="§"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5275005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971095-01F5-BC1E-BE08-58D4524E01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3FD3C2-77E6-AF9D-B8E4-CFD6368109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35543" y="127866"/>
            <a:ext cx="2808909" cy="873701"/>
          </a:xfrm>
          <a:prstGeom prst="rect">
            <a:avLst/>
          </a:prstGeom>
        </p:spPr>
      </p:pic>
      <p:pic>
        <p:nvPicPr>
          <p:cNvPr id="2" name="Picture 1" descr="Qr code&#10;&#10;Description automatically generated">
            <a:extLst>
              <a:ext uri="{FF2B5EF4-FFF2-40B4-BE49-F238E27FC236}">
                <a16:creationId xmlns:a16="http://schemas.microsoft.com/office/drawing/2014/main" id="{6BF58541-9047-8CD7-266D-FE826CBBD84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3325" y="5358615"/>
            <a:ext cx="1335064" cy="13350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0DD4B2-7FBE-0327-BF31-2D74190FF289}"/>
              </a:ext>
            </a:extLst>
          </p:cNvPr>
          <p:cNvSpPr txBox="1"/>
          <p:nvPr userDrawn="1"/>
        </p:nvSpPr>
        <p:spPr>
          <a:xfrm>
            <a:off x="8361114" y="6319118"/>
            <a:ext cx="2108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SA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c3.kaust.edu.sa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63BF7C7-7394-DCBE-8750-3BE6B996112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845061" y="6213640"/>
            <a:ext cx="388024" cy="388024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3D3985BD-8BB2-8DF2-EC97-A586017A2BF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597092" y="6279362"/>
            <a:ext cx="259773" cy="259773"/>
          </a:xfrm>
          <a:prstGeom prst="rect">
            <a:avLst/>
          </a:prstGeom>
        </p:spPr>
      </p:pic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057C83C0-4821-549B-E4CD-C122058E588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952851" y="6256980"/>
            <a:ext cx="295179" cy="295179"/>
          </a:xfrm>
          <a:prstGeom prst="rect">
            <a:avLst/>
          </a:prstGeom>
        </p:spPr>
      </p:pic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4CDC552B-34C7-ED8F-6A05-B442DB7536FE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259899" y="6262175"/>
            <a:ext cx="295179" cy="2951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70DD80-8188-9475-CA48-A245E8347050}"/>
              </a:ext>
            </a:extLst>
          </p:cNvPr>
          <p:cNvSpPr txBox="1"/>
          <p:nvPr userDrawn="1"/>
        </p:nvSpPr>
        <p:spPr>
          <a:xfrm>
            <a:off x="317749" y="6257096"/>
            <a:ext cx="1752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1400" dirty="0">
                <a:solidFill>
                  <a:schemeClr val="bg1"/>
                </a:solidFill>
              </a:rPr>
              <a:t>Follow us @rc3kaust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217E751-5D20-B9D2-C3DF-011D7C39358C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47548" y="186044"/>
            <a:ext cx="3810000" cy="711200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68E36CC-D861-3CCA-6581-AE86AAF7F53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34475" y="1364718"/>
            <a:ext cx="8674011" cy="1075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rgbClr val="00A6A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PT"/>
              <a:t>Resilient Computing and Cybersecurity Center</a:t>
            </a:r>
            <a:endParaRPr lang="en-SA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B8C6B7E2-3DF0-3E1F-9B11-162F0C73068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34475" y="2570672"/>
            <a:ext cx="7122265" cy="359676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000"/>
              </a:spcBef>
              <a:buFont typeface="Apple Symbols" panose="02000000000000000000" pitchFamily="2" charset="-79"/>
              <a:buChar char="⎼"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pple Symbols" panose="02000000000000000000" pitchFamily="2" charset="-79"/>
              <a:buChar char="⎼"/>
              <a:defRPr sz="1600" b="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000"/>
              </a:spcBef>
              <a:buFont typeface="Wingdings" pitchFamily="2" charset="2"/>
              <a:buChar char="§"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463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nal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F70371-D93B-C6B6-468C-6F39D05F27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6" t="972" r="973"/>
          <a:stretch/>
        </p:blipFill>
        <p:spPr>
          <a:xfrm>
            <a:off x="0" y="0"/>
            <a:ext cx="12132179" cy="6858000"/>
          </a:xfrm>
          <a:prstGeom prst="rect">
            <a:avLst/>
          </a:prstGeom>
        </p:spPr>
      </p:pic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88E22EB8-8090-8CD2-1323-33C53B645F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109" y="5406115"/>
            <a:ext cx="1335064" cy="13350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B34C17-E847-95F5-5A90-E0FE0E9747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09" y="234948"/>
            <a:ext cx="3765617" cy="5778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6900C7-6233-4604-FA2C-F2150CFF1A7F}"/>
              </a:ext>
            </a:extLst>
          </p:cNvPr>
          <p:cNvSpPr txBox="1"/>
          <p:nvPr userDrawn="1"/>
        </p:nvSpPr>
        <p:spPr>
          <a:xfrm>
            <a:off x="1461550" y="6354743"/>
            <a:ext cx="2108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SA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c3.kaust.edu.sa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3E57B9-0D66-12DF-1047-1537DD53838C}"/>
              </a:ext>
            </a:extLst>
          </p:cNvPr>
          <p:cNvSpPr txBox="1"/>
          <p:nvPr userDrawn="1"/>
        </p:nvSpPr>
        <p:spPr>
          <a:xfrm>
            <a:off x="8651162" y="6369257"/>
            <a:ext cx="170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1400" dirty="0">
                <a:solidFill>
                  <a:schemeClr val="tx1"/>
                </a:solidFill>
              </a:rPr>
              <a:t>Follow us @rc3kaust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AB88A607-41FD-1036-BEBC-7A7C4341E04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264823" y="6273015"/>
            <a:ext cx="388024" cy="388024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75C09592-83E2-F48A-B603-80EE21CC4AC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016854" y="6338737"/>
            <a:ext cx="259773" cy="259773"/>
          </a:xfrm>
          <a:prstGeom prst="rect">
            <a:avLst/>
          </a:prstGeom>
        </p:spPr>
      </p:pic>
      <p:pic>
        <p:nvPicPr>
          <p:cNvPr id="11" name="Picture 10" descr="Logo, icon&#10;&#10;Description automatically generated">
            <a:extLst>
              <a:ext uri="{FF2B5EF4-FFF2-40B4-BE49-F238E27FC236}">
                <a16:creationId xmlns:a16="http://schemas.microsoft.com/office/drawing/2014/main" id="{FA8CB2EC-A488-6B60-6F16-032AE8BA088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372613" y="6316355"/>
            <a:ext cx="295179" cy="295179"/>
          </a:xfrm>
          <a:prstGeom prst="rect">
            <a:avLst/>
          </a:prstGeom>
        </p:spPr>
      </p:pic>
      <p:pic>
        <p:nvPicPr>
          <p:cNvPr id="12" name="Picture 11" descr="Logo, icon&#10;&#10;Description automatically generated">
            <a:extLst>
              <a:ext uri="{FF2B5EF4-FFF2-40B4-BE49-F238E27FC236}">
                <a16:creationId xmlns:a16="http://schemas.microsoft.com/office/drawing/2014/main" id="{1EE31DC6-5F7E-F9DB-CEAA-5704603A6659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679661" y="6321550"/>
            <a:ext cx="295179" cy="295179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8AE37DE-411A-4448-C91D-6B3F05CECA0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1047" y="1376020"/>
            <a:ext cx="8674011" cy="1075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rgbClr val="00A6A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PT"/>
              <a:t>Resilient Computing and Cybersecurity Center</a:t>
            </a:r>
            <a:endParaRPr lang="en-SA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677EDD74-8C7B-E676-5AAB-E0BF83F7695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01047" y="2596550"/>
            <a:ext cx="5561398" cy="280956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1">
                <a:solidFill>
                  <a:srgbClr val="9C6FA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000"/>
              </a:spcBef>
              <a:buFont typeface="Apple Symbols" panose="02000000000000000000" pitchFamily="2" charset="-79"/>
              <a:buChar char="⎼"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pple Symbols" panose="02000000000000000000" pitchFamily="2" charset="-79"/>
              <a:buChar char="⎼"/>
              <a:defRPr sz="1600" b="0" i="1">
                <a:solidFill>
                  <a:srgbClr val="F18F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000"/>
              </a:spcBef>
              <a:buFont typeface="Wingdings" pitchFamily="2" charset="2"/>
              <a:buChar char="§"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304454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FF2EEF-6DA3-6ADF-D5F3-7CCBEF341B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7602" y="199966"/>
            <a:ext cx="619329" cy="612833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1D286A-C680-4A6F-1400-39B375BCF9F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12084" y="273386"/>
            <a:ext cx="9829666" cy="5566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rgbClr val="00A6A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PT"/>
              <a:t>Resilient Computing and Cybersecurity Center</a:t>
            </a:r>
            <a:endParaRPr lang="en-S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3CABC1-15BC-3BC5-B13E-9B3E7032EF3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312864" y="957532"/>
            <a:ext cx="9828902" cy="52099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1">
                <a:solidFill>
                  <a:srgbClr val="9C6FA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000"/>
              </a:spcBef>
              <a:buFont typeface="Apple Symbols" panose="02000000000000000000" pitchFamily="2" charset="-79"/>
              <a:buChar char="⎼"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pple Symbols" panose="02000000000000000000" pitchFamily="2" charset="-79"/>
              <a:buChar char="⎼"/>
              <a:defRPr sz="1600" b="0" i="1">
                <a:solidFill>
                  <a:srgbClr val="F18F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000"/>
              </a:spcBef>
              <a:buFont typeface="Wingdings" pitchFamily="2" charset="2"/>
              <a:buChar char="§"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3633F2-A447-F600-D2A0-3AAD26D03A4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56170" y="259600"/>
            <a:ext cx="578533" cy="55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492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14A59D-E571-260C-A24C-3442F2DF8F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7602" y="199966"/>
            <a:ext cx="619329" cy="612833"/>
          </a:xfrm>
          <a:prstGeom prst="rect">
            <a:avLst/>
          </a:prstGeom>
        </p:spPr>
      </p:pic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CCC1B78B-2CAC-A015-7825-682DA3F1A9A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12084" y="273386"/>
            <a:ext cx="9690582" cy="5566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PT"/>
              <a:t>Resilient Computing and Cybersecurity Center</a:t>
            </a:r>
            <a:endParaRPr lang="en-SA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8CC49B-44A5-1005-A832-A9A4C23CDA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12862" y="957532"/>
            <a:ext cx="9689755" cy="520990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 sz="20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Apple Symbols" panose="02000000000000000000" pitchFamily="2" charset="-79"/>
              <a:buChar char="⎼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Apple Symbols" panose="02000000000000000000" pitchFamily="2" charset="-79"/>
              <a:buChar char="⎼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pple Symbols" panose="02000000000000000000" pitchFamily="2" charset="-79"/>
              <a:buChar char="⎼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Apple Symbols" panose="02000000000000000000" pitchFamily="2" charset="-79"/>
              <a:buChar char="⎼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44B28C-2825-AC7E-DD5B-48FB878CE9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56170" y="259600"/>
            <a:ext cx="578533" cy="55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175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8F816B-A426-C055-FEF0-AB008B1163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1821" r="2664"/>
          <a:stretch/>
        </p:blipFill>
        <p:spPr>
          <a:xfrm>
            <a:off x="1" y="0"/>
            <a:ext cx="11645068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9A52C2F-B8B2-B9F2-33A5-554352987B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7602" y="199966"/>
            <a:ext cx="619329" cy="612833"/>
          </a:xfrm>
          <a:prstGeom prst="rect">
            <a:avLst/>
          </a:prstGeom>
        </p:spPr>
      </p:pic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C9B57AB-4544-08F3-87B3-E210D668E5D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12084" y="273386"/>
            <a:ext cx="9124272" cy="5566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PT"/>
              <a:t>Resilient Computing and Cybersecurity Center</a:t>
            </a:r>
            <a:endParaRPr lang="en-S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8F5DE6-26F0-B0C9-5D95-DDABBEFCEF6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477638" y="1191401"/>
            <a:ext cx="2001329" cy="1846053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1">
                <a:solidFill>
                  <a:srgbClr val="9C6FA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000"/>
              </a:spcBef>
              <a:buFont typeface="Apple Symbols" panose="02000000000000000000" pitchFamily="2" charset="-79"/>
              <a:buChar char="⎼"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pple Symbols" panose="02000000000000000000" pitchFamily="2" charset="-79"/>
              <a:buChar char="⎼"/>
              <a:defRPr sz="1600" b="0" i="1">
                <a:solidFill>
                  <a:srgbClr val="F18F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000"/>
              </a:spcBef>
              <a:buFont typeface="Wingdings" pitchFamily="2" charset="2"/>
              <a:buChar char="§"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1</a:t>
            </a:r>
          </a:p>
          <a:p>
            <a:pPr lvl="1"/>
            <a:r>
              <a:rPr lang="en-US"/>
              <a:t>2</a:t>
            </a:r>
          </a:p>
          <a:p>
            <a:pPr lvl="2"/>
            <a:r>
              <a:rPr lang="en-US"/>
              <a:t>3</a:t>
            </a:r>
          </a:p>
          <a:p>
            <a:pPr lvl="3"/>
            <a:r>
              <a:rPr lang="en-US"/>
              <a:t>4</a:t>
            </a:r>
            <a:endParaRPr lang="en-SA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493694DE-2816-7C0F-9AE2-DC1215DF39B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803450" y="4917055"/>
            <a:ext cx="2156075" cy="1846053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1">
                <a:solidFill>
                  <a:srgbClr val="9C6FA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000"/>
              </a:spcBef>
              <a:buFont typeface="Apple Symbols" panose="02000000000000000000" pitchFamily="2" charset="-79"/>
              <a:buChar char="⎼"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pple Symbols" panose="02000000000000000000" pitchFamily="2" charset="-79"/>
              <a:buChar char="⎼"/>
              <a:defRPr sz="1600" b="0" i="1">
                <a:solidFill>
                  <a:srgbClr val="F18F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000"/>
              </a:spcBef>
              <a:buFont typeface="Wingdings" pitchFamily="2" charset="2"/>
              <a:buChar char="§"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1</a:t>
            </a:r>
          </a:p>
          <a:p>
            <a:pPr lvl="1"/>
            <a:r>
              <a:rPr lang="en-US"/>
              <a:t>2</a:t>
            </a:r>
          </a:p>
          <a:p>
            <a:pPr lvl="2"/>
            <a:r>
              <a:rPr lang="en-US"/>
              <a:t>3</a:t>
            </a:r>
          </a:p>
          <a:p>
            <a:pPr lvl="3"/>
            <a:r>
              <a:rPr lang="en-US"/>
              <a:t>4</a:t>
            </a:r>
            <a:endParaRPr lang="en-SA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555031BF-4E3D-4489-8F84-FB1AEB2C1BB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54680" y="5244859"/>
            <a:ext cx="2156075" cy="1846053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1">
                <a:solidFill>
                  <a:srgbClr val="9C6FA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000"/>
              </a:spcBef>
              <a:buFont typeface="Apple Symbols" panose="02000000000000000000" pitchFamily="2" charset="-79"/>
              <a:buChar char="⎼"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pple Symbols" panose="02000000000000000000" pitchFamily="2" charset="-79"/>
              <a:buChar char="⎼"/>
              <a:defRPr sz="1600" b="0" i="1">
                <a:solidFill>
                  <a:srgbClr val="F18F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000"/>
              </a:spcBef>
              <a:buFont typeface="Wingdings" pitchFamily="2" charset="2"/>
              <a:buChar char="§"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1</a:t>
            </a:r>
          </a:p>
          <a:p>
            <a:pPr lvl="1"/>
            <a:r>
              <a:rPr lang="en-US"/>
              <a:t>2</a:t>
            </a:r>
          </a:p>
          <a:p>
            <a:pPr lvl="2"/>
            <a:r>
              <a:rPr lang="en-US"/>
              <a:t>3</a:t>
            </a:r>
          </a:p>
          <a:p>
            <a:pPr lvl="3"/>
            <a:r>
              <a:rPr lang="en-US"/>
              <a:t>4</a:t>
            </a:r>
            <a:endParaRPr lang="en-SA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66A61376-EFEB-4A8E-D01A-629809731DCA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2114001" y="2242123"/>
            <a:ext cx="2156075" cy="1846053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000"/>
              </a:spcBef>
              <a:buFont typeface="Apple Symbols" panose="02000000000000000000" pitchFamily="2" charset="-79"/>
              <a:buChar char="⎼"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pple Symbols" panose="02000000000000000000" pitchFamily="2" charset="-79"/>
              <a:buChar char="⎼"/>
              <a:defRPr sz="1600" b="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000"/>
              </a:spcBef>
              <a:buFont typeface="Wingdings" pitchFamily="2" charset="2"/>
              <a:buChar char="§"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1</a:t>
            </a:r>
          </a:p>
          <a:p>
            <a:pPr lvl="1"/>
            <a:r>
              <a:rPr lang="en-US"/>
              <a:t>2</a:t>
            </a:r>
          </a:p>
          <a:p>
            <a:pPr lvl="2"/>
            <a:r>
              <a:rPr lang="en-US"/>
              <a:t>3</a:t>
            </a:r>
          </a:p>
          <a:p>
            <a:pPr lvl="3"/>
            <a:r>
              <a:rPr lang="en-US"/>
              <a:t>4</a:t>
            </a:r>
            <a:endParaRPr lang="en-SA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273CF30B-A313-CFA4-A092-720AD5B2B458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478967" y="2897730"/>
            <a:ext cx="2156075" cy="1846053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000"/>
              </a:spcBef>
              <a:buFont typeface="Apple Symbols" panose="02000000000000000000" pitchFamily="2" charset="-79"/>
              <a:buChar char="⎼"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pple Symbols" panose="02000000000000000000" pitchFamily="2" charset="-79"/>
              <a:buChar char="⎼"/>
              <a:defRPr sz="1600" b="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000"/>
              </a:spcBef>
              <a:buFont typeface="Wingdings" pitchFamily="2" charset="2"/>
              <a:buChar char="§"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1</a:t>
            </a:r>
          </a:p>
          <a:p>
            <a:pPr lvl="1"/>
            <a:r>
              <a:rPr lang="en-US"/>
              <a:t>2</a:t>
            </a:r>
          </a:p>
          <a:p>
            <a:pPr lvl="2"/>
            <a:r>
              <a:rPr lang="en-US"/>
              <a:t>3</a:t>
            </a:r>
          </a:p>
          <a:p>
            <a:pPr lvl="3"/>
            <a:r>
              <a:rPr lang="en-US"/>
              <a:t>4</a:t>
            </a:r>
            <a:endParaRPr lang="en-SA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A2B2E1C8-8016-981A-B8D1-26460005B86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115330" y="3932900"/>
            <a:ext cx="2156075" cy="1846053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000"/>
              </a:spcBef>
              <a:buFont typeface="Apple Symbols" panose="02000000000000000000" pitchFamily="2" charset="-79"/>
              <a:buChar char="⎼"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pple Symbols" panose="02000000000000000000" pitchFamily="2" charset="-79"/>
              <a:buChar char="⎼"/>
              <a:defRPr sz="1600" b="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000"/>
              </a:spcBef>
              <a:buFont typeface="Wingdings" pitchFamily="2" charset="2"/>
              <a:buChar char="§"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1</a:t>
            </a:r>
          </a:p>
          <a:p>
            <a:pPr lvl="1"/>
            <a:r>
              <a:rPr lang="en-US"/>
              <a:t>2</a:t>
            </a:r>
          </a:p>
          <a:p>
            <a:pPr lvl="2"/>
            <a:r>
              <a:rPr lang="en-US"/>
              <a:t>3</a:t>
            </a:r>
          </a:p>
          <a:p>
            <a:pPr lvl="3"/>
            <a:r>
              <a:rPr lang="en-US"/>
              <a:t>4</a:t>
            </a:r>
            <a:endParaRPr lang="en-SA"/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150BD443-7EDB-FCDE-DF09-D5D97048B55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583813" y="4519496"/>
            <a:ext cx="2156075" cy="1846053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000"/>
              </a:spcBef>
              <a:buFont typeface="Apple Symbols" panose="02000000000000000000" pitchFamily="2" charset="-79"/>
              <a:buChar char="⎼"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pple Symbols" panose="02000000000000000000" pitchFamily="2" charset="-79"/>
              <a:buChar char="⎼"/>
              <a:defRPr sz="1600" b="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000"/>
              </a:spcBef>
              <a:buFont typeface="Wingdings" pitchFamily="2" charset="2"/>
              <a:buChar char="§"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1</a:t>
            </a:r>
          </a:p>
          <a:p>
            <a:pPr lvl="1"/>
            <a:r>
              <a:rPr lang="en-US"/>
              <a:t>2</a:t>
            </a:r>
          </a:p>
          <a:p>
            <a:pPr lvl="2"/>
            <a:r>
              <a:rPr lang="en-US"/>
              <a:t>3</a:t>
            </a:r>
          </a:p>
          <a:p>
            <a:pPr lvl="3"/>
            <a:r>
              <a:rPr lang="en-US"/>
              <a:t>4</a:t>
            </a:r>
            <a:endParaRPr lang="en-S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DE323E-2F7E-B921-3F2C-4A9553385D6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56170" y="259600"/>
            <a:ext cx="578533" cy="55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48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8F816B-A426-C055-FEF0-AB008B1163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l="1821" r="2664"/>
          <a:stretch/>
        </p:blipFill>
        <p:spPr>
          <a:xfrm>
            <a:off x="-1" y="0"/>
            <a:ext cx="11645069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6AAF740-63A7-C711-C0A8-FE0053A8DF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7602" y="199966"/>
            <a:ext cx="619329" cy="612833"/>
          </a:xfrm>
          <a:prstGeom prst="rect">
            <a:avLst/>
          </a:prstGeom>
        </p:spPr>
      </p:pic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4782E6BE-1AF2-BC7F-5D18-23363EFE4CE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12084" y="273386"/>
            <a:ext cx="9779207" cy="5566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rgbClr val="00A6A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PT"/>
              <a:t>Resilient Computing and Cybersecurity Center</a:t>
            </a:r>
            <a:endParaRPr lang="en-SA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80A694D7-5BCC-4A9D-69AC-915F19D98E8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312863" y="957532"/>
            <a:ext cx="9779207" cy="52099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1">
                <a:solidFill>
                  <a:srgbClr val="9C6FA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000"/>
              </a:spcBef>
              <a:buFont typeface="Apple Symbols" panose="02000000000000000000" pitchFamily="2" charset="-79"/>
              <a:buChar char="⎼"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pple Symbols" panose="02000000000000000000" pitchFamily="2" charset="-79"/>
              <a:buChar char="⎼"/>
              <a:defRPr sz="1600" b="0" i="1">
                <a:solidFill>
                  <a:srgbClr val="F18F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000"/>
              </a:spcBef>
              <a:buFont typeface="Wingdings" pitchFamily="2" charset="2"/>
              <a:buChar char="§"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90E6CC-F3B8-11DB-E2EF-5E8483285CA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56170" y="259600"/>
            <a:ext cx="578533" cy="55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25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de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6A7F18F-E8D2-549B-1223-D714F7753192}"/>
              </a:ext>
            </a:extLst>
          </p:cNvPr>
          <p:cNvSpPr/>
          <p:nvPr userDrawn="1"/>
        </p:nvSpPr>
        <p:spPr>
          <a:xfrm>
            <a:off x="234175" y="3648364"/>
            <a:ext cx="11689969" cy="2956285"/>
          </a:xfrm>
          <a:prstGeom prst="rect">
            <a:avLst/>
          </a:prstGeom>
          <a:solidFill>
            <a:srgbClr val="272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829743D3-F1D2-E9A5-B4D9-D0E73C548067}"/>
              </a:ext>
            </a:extLst>
          </p:cNvPr>
          <p:cNvSpPr/>
          <p:nvPr userDrawn="1"/>
        </p:nvSpPr>
        <p:spPr>
          <a:xfrm rot="5400000">
            <a:off x="3852195" y="1596324"/>
            <a:ext cx="4487611" cy="3851062"/>
          </a:xfrm>
          <a:prstGeom prst="hexagon">
            <a:avLst/>
          </a:prstGeom>
          <a:solidFill>
            <a:srgbClr val="00A6AA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F649007-8A49-7845-332C-4F0BF5E13FD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96815" y="967313"/>
            <a:ext cx="3618166" cy="16033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rgbClr val="00A6A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PT"/>
              <a:t>Resilient Computing and Cybersecurity Center</a:t>
            </a:r>
            <a:endParaRPr lang="en-SA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91463BB-9579-31BD-96B3-779CC91658D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162747" y="967314"/>
            <a:ext cx="3632438" cy="16033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rgbClr val="00A6A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PT"/>
              <a:t>Resilient Computing and Cybersecurity Center</a:t>
            </a:r>
            <a:endParaRPr lang="en-SA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DB507B06-7F84-14B7-12B5-5D4C212DEEA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33227" y="2318367"/>
            <a:ext cx="3714362" cy="48051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PT"/>
              <a:t>RC3 RC3 RC3 RC3</a:t>
            </a:r>
            <a:endParaRPr lang="en-S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718A38-F0CD-269D-9CD0-DA7E6BA102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7602" y="199966"/>
            <a:ext cx="619329" cy="612833"/>
          </a:xfrm>
          <a:prstGeom prst="rect">
            <a:avLst/>
          </a:prstGeom>
        </p:spPr>
      </p:pic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1D846ED-9469-B160-F659-D30CC1EB91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6815" y="3907766"/>
            <a:ext cx="3618166" cy="2481369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1">
                <a:solidFill>
                  <a:srgbClr val="9C6FA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000"/>
              </a:spcBef>
              <a:buFont typeface="Apple Symbols" panose="02000000000000000000" pitchFamily="2" charset="-79"/>
              <a:buChar char="⎼"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pple Symbols" panose="02000000000000000000" pitchFamily="2" charset="-79"/>
              <a:buChar char="⎼"/>
              <a:defRPr sz="1600" b="0" i="1">
                <a:solidFill>
                  <a:srgbClr val="F18F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000"/>
              </a:spcBef>
              <a:buFont typeface="Wingdings" pitchFamily="2" charset="2"/>
              <a:buChar char="§"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CF685C76-39FE-6542-01EA-75FBB5DC458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77842" y="3907766"/>
            <a:ext cx="3618166" cy="2481369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1">
                <a:solidFill>
                  <a:srgbClr val="9C6FA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000"/>
              </a:spcBef>
              <a:buFont typeface="Apple Symbols" panose="02000000000000000000" pitchFamily="2" charset="-79"/>
              <a:buChar char="⎼"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pple Symbols" panose="02000000000000000000" pitchFamily="2" charset="-79"/>
              <a:buChar char="⎼"/>
              <a:defRPr sz="1600" b="0" i="1">
                <a:solidFill>
                  <a:srgbClr val="F18F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000"/>
              </a:spcBef>
              <a:buFont typeface="Wingdings" pitchFamily="2" charset="2"/>
              <a:buChar char="§"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D4E9E84F-90AD-E16C-E948-C9244B34521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41290" y="3029918"/>
            <a:ext cx="3714362" cy="177499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000"/>
              </a:spcBef>
              <a:buFont typeface="Apple Symbols" panose="02000000000000000000" pitchFamily="2" charset="-79"/>
              <a:buChar char="⎼"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pple Symbols" panose="02000000000000000000" pitchFamily="2" charset="-79"/>
              <a:buChar char="⎼"/>
              <a:defRPr sz="1600" b="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000"/>
              </a:spcBef>
              <a:buFont typeface="Wingdings" pitchFamily="2" charset="2"/>
              <a:buChar char="§"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CE167B-7EC8-5FBC-A23A-7C1CAB9275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56170" y="259600"/>
            <a:ext cx="578533" cy="55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3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de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9C5A9C-E4A5-C254-785E-C57E82CF82DE}"/>
              </a:ext>
            </a:extLst>
          </p:cNvPr>
          <p:cNvSpPr/>
          <p:nvPr userDrawn="1"/>
        </p:nvSpPr>
        <p:spPr>
          <a:xfrm>
            <a:off x="234175" y="3648364"/>
            <a:ext cx="11689969" cy="2956285"/>
          </a:xfrm>
          <a:prstGeom prst="rect">
            <a:avLst/>
          </a:prstGeom>
          <a:solidFill>
            <a:srgbClr val="272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91E3736A-A1D6-C2CD-CE35-DBC1DBBEE1F2}"/>
              </a:ext>
            </a:extLst>
          </p:cNvPr>
          <p:cNvSpPr/>
          <p:nvPr userDrawn="1"/>
        </p:nvSpPr>
        <p:spPr>
          <a:xfrm rot="5400000">
            <a:off x="4127571" y="1739785"/>
            <a:ext cx="3936858" cy="3378431"/>
          </a:xfrm>
          <a:prstGeom prst="hexagon">
            <a:avLst/>
          </a:prstGeom>
          <a:solidFill>
            <a:schemeClr val="bg1"/>
          </a:solidFill>
          <a:ln w="57150">
            <a:solidFill>
              <a:srgbClr val="00A6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8379A4F2-9EF7-B73C-4474-0528A879C6A5}"/>
              </a:ext>
            </a:extLst>
          </p:cNvPr>
          <p:cNvSpPr/>
          <p:nvPr userDrawn="1"/>
        </p:nvSpPr>
        <p:spPr>
          <a:xfrm rot="5400000">
            <a:off x="2029792" y="1982934"/>
            <a:ext cx="3274090" cy="2809674"/>
          </a:xfrm>
          <a:prstGeom prst="hexagon">
            <a:avLst/>
          </a:prstGeom>
          <a:solidFill>
            <a:srgbClr val="00A6A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805263F0-2070-DB8E-B351-69716B24A5E3}"/>
              </a:ext>
            </a:extLst>
          </p:cNvPr>
          <p:cNvSpPr/>
          <p:nvPr userDrawn="1"/>
        </p:nvSpPr>
        <p:spPr>
          <a:xfrm rot="5400000">
            <a:off x="6888119" y="1982934"/>
            <a:ext cx="3274090" cy="2809674"/>
          </a:xfrm>
          <a:prstGeom prst="hexagon">
            <a:avLst/>
          </a:prstGeom>
          <a:solidFill>
            <a:srgbClr val="00A6A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82EE8ABD-9FE3-D8DD-56A1-50FED0C6E30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261999" y="2441145"/>
            <a:ext cx="2777719" cy="48051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PT"/>
              <a:t>RC3 RC3 RC3</a:t>
            </a:r>
            <a:endParaRPr lang="en-SA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15F3B0C0-7B0A-CDEC-B282-5BBF0B78924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133101" y="2441145"/>
            <a:ext cx="2777719" cy="48051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PT"/>
              <a:t>RC3 RC3 RC3</a:t>
            </a:r>
            <a:endParaRPr lang="en-S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430E0D-F1DE-8F94-5A33-65BE2883B0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7602" y="199966"/>
            <a:ext cx="619329" cy="612833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0124F8-98EE-9257-D699-0C6A38C7AD9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12084" y="273386"/>
            <a:ext cx="9889316" cy="5566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rgbClr val="00A6A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PT"/>
              <a:t>Resilient Computing and Cybersecurity Center</a:t>
            </a:r>
            <a:endParaRPr lang="en-SA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D97A49A-8F6F-1FE3-8C2A-E2840196E52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81180" y="3029918"/>
            <a:ext cx="2796860" cy="177499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000"/>
              </a:spcBef>
              <a:buFont typeface="Apple Symbols" panose="02000000000000000000" pitchFamily="2" charset="-79"/>
              <a:buChar char="⎼"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pple Symbols" panose="02000000000000000000" pitchFamily="2" charset="-79"/>
              <a:buChar char="⎼"/>
              <a:defRPr sz="1600" b="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000"/>
              </a:spcBef>
              <a:buFont typeface="Wingdings" pitchFamily="2" charset="2"/>
              <a:buChar char="§"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53E071B0-74E5-D13E-FE4C-C3DD39937D0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137852" y="3029918"/>
            <a:ext cx="2796860" cy="177499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000"/>
              </a:spcBef>
              <a:buFont typeface="Apple Symbols" panose="02000000000000000000" pitchFamily="2" charset="-79"/>
              <a:buChar char="⎼"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pple Symbols" panose="02000000000000000000" pitchFamily="2" charset="-79"/>
              <a:buChar char="⎼"/>
              <a:defRPr sz="1600" b="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000"/>
              </a:spcBef>
              <a:buFont typeface="Wingdings" pitchFamily="2" charset="2"/>
              <a:buChar char="§"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712AAC76-2A82-6077-C4BB-169B43FE083F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071674" y="1992702"/>
            <a:ext cx="2042287" cy="281221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1">
                <a:solidFill>
                  <a:srgbClr val="9C6FA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000"/>
              </a:spcBef>
              <a:buFont typeface="Apple Symbols" panose="02000000000000000000" pitchFamily="2" charset="-79"/>
              <a:buChar char="⎼"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pple Symbols" panose="02000000000000000000" pitchFamily="2" charset="-79"/>
              <a:buChar char="⎼"/>
              <a:defRPr sz="1600" b="0" i="1">
                <a:solidFill>
                  <a:srgbClr val="F18F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000"/>
              </a:spcBef>
              <a:buFont typeface="Wingdings" pitchFamily="2" charset="2"/>
              <a:buChar char="§"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C35EF0-2C03-2A41-5E17-1603E9AB4F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56170" y="259600"/>
            <a:ext cx="578533" cy="55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746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665453-7A40-70FD-F2A4-3C53FB29C259}"/>
              </a:ext>
            </a:extLst>
          </p:cNvPr>
          <p:cNvSpPr/>
          <p:nvPr userDrawn="1"/>
        </p:nvSpPr>
        <p:spPr>
          <a:xfrm>
            <a:off x="234175" y="5818908"/>
            <a:ext cx="11736151" cy="665018"/>
          </a:xfrm>
          <a:prstGeom prst="rect">
            <a:avLst/>
          </a:prstGeom>
          <a:solidFill>
            <a:srgbClr val="00A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3D0BD6-4A44-7DFE-F3AD-1C7588D12567}"/>
              </a:ext>
            </a:extLst>
          </p:cNvPr>
          <p:cNvSpPr/>
          <p:nvPr userDrawn="1"/>
        </p:nvSpPr>
        <p:spPr>
          <a:xfrm>
            <a:off x="234175" y="5973293"/>
            <a:ext cx="11736151" cy="665018"/>
          </a:xfrm>
          <a:prstGeom prst="rect">
            <a:avLst/>
          </a:prstGeom>
          <a:solidFill>
            <a:srgbClr val="272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8D2CA2C-B13C-3F7B-87C6-593BD44490F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12084" y="273386"/>
            <a:ext cx="9779207" cy="5566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rgbClr val="00A6A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PT"/>
              <a:t>Resilient Computing and Cybersecurity Center</a:t>
            </a:r>
            <a:endParaRPr lang="en-S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30F2B9-EC76-77B0-96A7-B5EBB87915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7602" y="199966"/>
            <a:ext cx="619329" cy="612833"/>
          </a:xfrm>
          <a:prstGeom prst="rect">
            <a:avLst/>
          </a:prstGeom>
        </p:spPr>
      </p:pic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01AD012C-E48A-B2E1-AB2C-44092E9CAF9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312863" y="957532"/>
            <a:ext cx="9779207" cy="470699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1">
                <a:solidFill>
                  <a:srgbClr val="9C6FA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ts val="1000"/>
              </a:spcBef>
              <a:buFont typeface="Apple Symbols" panose="02000000000000000000" pitchFamily="2" charset="-79"/>
              <a:buChar char="⎼"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pple Symbols" panose="02000000000000000000" pitchFamily="2" charset="-79"/>
              <a:buChar char="⎼"/>
              <a:defRPr sz="1600" b="0" i="1">
                <a:solidFill>
                  <a:srgbClr val="F18F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ts val="1000"/>
              </a:spcBef>
              <a:buFont typeface="Wingdings" pitchFamily="2" charset="2"/>
              <a:buChar char="§"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A85304-2E36-C4D4-D866-51A381A21E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56170" y="259600"/>
            <a:ext cx="578533" cy="55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09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0563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5" r:id="rId2"/>
    <p:sldLayoutId id="2147483677" r:id="rId3"/>
    <p:sldLayoutId id="2147483689" r:id="rId4"/>
    <p:sldLayoutId id="2147483687" r:id="rId5"/>
    <p:sldLayoutId id="2147483686" r:id="rId6"/>
    <p:sldLayoutId id="2147483682" r:id="rId7"/>
    <p:sldLayoutId id="2147483684" r:id="rId8"/>
    <p:sldLayoutId id="2147483675" r:id="rId9"/>
    <p:sldLayoutId id="2147483674" r:id="rId10"/>
    <p:sldLayoutId id="2147483669" r:id="rId11"/>
    <p:sldLayoutId id="2147483683" r:id="rId12"/>
    <p:sldLayoutId id="2147483679" r:id="rId13"/>
    <p:sldLayoutId id="2147483664" r:id="rId14"/>
    <p:sldLayoutId id="2147483678" r:id="rId15"/>
    <p:sldLayoutId id="2147483665" r:id="rId16"/>
    <p:sldLayoutId id="214748366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0681C4-234F-C504-A651-A166E9AFC37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NCA Sponsored Training</a:t>
            </a:r>
          </a:p>
          <a:p>
            <a:r>
              <a:rPr lang="en-US" sz="2400" b="0" dirty="0"/>
              <a:t>Day 2 – Morning Session (Theory)</a:t>
            </a:r>
            <a:endParaRPr lang="en-SA" sz="2400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42980-59EC-5835-6270-46BFAAE9E8E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2800" b="1" dirty="0"/>
              <a:t>Password Cracking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Arial"/>
                <a:cs typeface="Arial"/>
              </a:rPr>
              <a:t>Presenter Name: Dr. Danish Vasan</a:t>
            </a:r>
          </a:p>
          <a:p>
            <a:pPr marL="0" indent="0">
              <a:buNone/>
            </a:pPr>
            <a:r>
              <a:rPr lang="en-US" dirty="0">
                <a:latin typeface="Arial"/>
                <a:cs typeface="Arial"/>
              </a:rPr>
              <a:t>City: </a:t>
            </a:r>
            <a:r>
              <a:rPr lang="en-GB" b="0" i="0" u="none" strike="noStrike" dirty="0">
                <a:solidFill>
                  <a:srgbClr val="001D35"/>
                </a:solidFill>
                <a:effectLst/>
                <a:latin typeface="Google Sans"/>
              </a:rPr>
              <a:t>Dhahran</a:t>
            </a:r>
            <a:endParaRPr lang="en-US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dirty="0">
                <a:latin typeface="Arial"/>
                <a:cs typeface="Arial"/>
              </a:rPr>
              <a:t>15 February 2025</a:t>
            </a:r>
            <a:endParaRPr lang="en-US" dirty="0"/>
          </a:p>
          <a:p>
            <a:endParaRPr lang="en-US" dirty="0"/>
          </a:p>
          <a:p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2600511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232824-361D-23C7-5408-12C1A523C78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Passwords – Guess Difficulty</a:t>
            </a:r>
          </a:p>
        </p:txBody>
      </p:sp>
      <p:sp>
        <p:nvSpPr>
          <p:cNvPr id="3" name="Segnaposto contenuto 1">
            <a:extLst>
              <a:ext uri="{FF2B5EF4-FFF2-40B4-BE49-F238E27FC236}">
                <a16:creationId xmlns:a16="http://schemas.microsoft.com/office/drawing/2014/main" id="{AF849A63-7149-A3F6-57E1-6B85DE579D41}"/>
              </a:ext>
            </a:extLst>
          </p:cNvPr>
          <p:cNvSpPr txBox="1">
            <a:spLocks/>
          </p:cNvSpPr>
          <p:nvPr/>
        </p:nvSpPr>
        <p:spPr>
          <a:xfrm>
            <a:off x="1312084" y="1225761"/>
            <a:ext cx="10058400" cy="6688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/>
          </a:p>
        </p:txBody>
      </p:sp>
      <p:sp>
        <p:nvSpPr>
          <p:cNvPr id="6" name="Segnaposto contenuto 1">
            <a:extLst>
              <a:ext uri="{FF2B5EF4-FFF2-40B4-BE49-F238E27FC236}">
                <a16:creationId xmlns:a16="http://schemas.microsoft.com/office/drawing/2014/main" id="{D507F684-4426-EE05-89B7-FFD3FB31E762}"/>
              </a:ext>
            </a:extLst>
          </p:cNvPr>
          <p:cNvSpPr txBox="1">
            <a:spLocks/>
          </p:cNvSpPr>
          <p:nvPr/>
        </p:nvSpPr>
        <p:spPr>
          <a:xfrm>
            <a:off x="1904964" y="1241659"/>
            <a:ext cx="10058400" cy="45726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en-US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sz="2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en-US" sz="2800" dirty="0"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1">
                <a:extLst>
                  <a:ext uri="{FF2B5EF4-FFF2-40B4-BE49-F238E27FC236}">
                    <a16:creationId xmlns:a16="http://schemas.microsoft.com/office/drawing/2014/main" id="{11D06251-6868-F4BE-E20E-7FD75BEDC4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238" y="1315536"/>
                <a:ext cx="10058400" cy="4023360"/>
              </a:xfrm>
              <a:prstGeom prst="rect">
                <a:avLst/>
              </a:prstGeom>
            </p:spPr>
            <p:txBody>
              <a:bodyPr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/>
                  <a:t>A lock constituted by three cylinders... </a:t>
                </a:r>
                <a:r>
                  <a:rPr lang="en-US" b="1" dirty="0">
                    <a:solidFill>
                      <a:srgbClr val="FF0000"/>
                    </a:solidFill>
                  </a:rPr>
                  <a:t>not just digit</a:t>
                </a:r>
                <a:r>
                  <a:rPr lang="en-US" b="1" dirty="0"/>
                  <a:t>!</a:t>
                </a:r>
                <a:endParaRPr lang="en-US" dirty="0"/>
              </a:p>
              <a:p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In order to open it, you need to find the right sequence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Each of the cylinder has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 + 26 = 36</m:t>
                    </m:r>
                  </m:oMath>
                </a14:m>
                <a:r>
                  <a:rPr lang="en-US" dirty="0"/>
                  <a:t> positions: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 1234567890 [10]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 </a:t>
                </a:r>
                <a:r>
                  <a:rPr lang="en-US" dirty="0" err="1"/>
                  <a:t>qwertyuiopasdfghjklzxcvbnm</a:t>
                </a:r>
                <a:r>
                  <a:rPr lang="en-US" dirty="0"/>
                  <a:t>[26]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The guessing difficulty goes up to: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36 ∗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36 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∗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36 = 46656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Segnaposto contenuto 1">
                <a:extLst>
                  <a:ext uri="{FF2B5EF4-FFF2-40B4-BE49-F238E27FC236}">
                    <a16:creationId xmlns:a16="http://schemas.microsoft.com/office/drawing/2014/main" id="{11D06251-6868-F4BE-E20E-7FD75BEDC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38" y="1315536"/>
                <a:ext cx="10058400" cy="4023360"/>
              </a:xfrm>
              <a:prstGeom prst="rect">
                <a:avLst/>
              </a:prstGeom>
              <a:blipFill>
                <a:blip r:embed="rId2"/>
                <a:stretch>
                  <a:fillRect l="-1091" t="-3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ilindro 5">
            <a:extLst>
              <a:ext uri="{FF2B5EF4-FFF2-40B4-BE49-F238E27FC236}">
                <a16:creationId xmlns:a16="http://schemas.microsoft.com/office/drawing/2014/main" id="{7E53D6C9-DB93-0003-5D86-2C21008405AE}"/>
              </a:ext>
            </a:extLst>
          </p:cNvPr>
          <p:cNvSpPr/>
          <p:nvPr/>
        </p:nvSpPr>
        <p:spPr>
          <a:xfrm rot="16200000">
            <a:off x="9099879" y="2191398"/>
            <a:ext cx="600891" cy="592183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8" name="Cilindro 6">
            <a:extLst>
              <a:ext uri="{FF2B5EF4-FFF2-40B4-BE49-F238E27FC236}">
                <a16:creationId xmlns:a16="http://schemas.microsoft.com/office/drawing/2014/main" id="{64D9388B-0B2A-4E02-5421-F0E9CCAAC46C}"/>
              </a:ext>
            </a:extLst>
          </p:cNvPr>
          <p:cNvSpPr/>
          <p:nvPr/>
        </p:nvSpPr>
        <p:spPr>
          <a:xfrm rot="16200000">
            <a:off x="9743224" y="2191398"/>
            <a:ext cx="600891" cy="592183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9" name="Cilindro 7">
            <a:extLst>
              <a:ext uri="{FF2B5EF4-FFF2-40B4-BE49-F238E27FC236}">
                <a16:creationId xmlns:a16="http://schemas.microsoft.com/office/drawing/2014/main" id="{3C6DE754-F667-796E-A691-F1FED3F4396E}"/>
              </a:ext>
            </a:extLst>
          </p:cNvPr>
          <p:cNvSpPr/>
          <p:nvPr/>
        </p:nvSpPr>
        <p:spPr>
          <a:xfrm rot="16200000">
            <a:off x="10386569" y="2195269"/>
            <a:ext cx="600891" cy="592183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3650556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232824-361D-23C7-5408-12C1A523C78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Passwords – Guess Difficulty</a:t>
            </a:r>
          </a:p>
        </p:txBody>
      </p:sp>
      <p:sp>
        <p:nvSpPr>
          <p:cNvPr id="3" name="Segnaposto contenuto 1">
            <a:extLst>
              <a:ext uri="{FF2B5EF4-FFF2-40B4-BE49-F238E27FC236}">
                <a16:creationId xmlns:a16="http://schemas.microsoft.com/office/drawing/2014/main" id="{AF849A63-7149-A3F6-57E1-6B85DE579D41}"/>
              </a:ext>
            </a:extLst>
          </p:cNvPr>
          <p:cNvSpPr txBox="1">
            <a:spLocks/>
          </p:cNvSpPr>
          <p:nvPr/>
        </p:nvSpPr>
        <p:spPr>
          <a:xfrm>
            <a:off x="1312084" y="1225761"/>
            <a:ext cx="10058400" cy="6688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/>
          </a:p>
        </p:txBody>
      </p:sp>
      <p:sp>
        <p:nvSpPr>
          <p:cNvPr id="6" name="Segnaposto contenuto 1">
            <a:extLst>
              <a:ext uri="{FF2B5EF4-FFF2-40B4-BE49-F238E27FC236}">
                <a16:creationId xmlns:a16="http://schemas.microsoft.com/office/drawing/2014/main" id="{D507F684-4426-EE05-89B7-FFD3FB31E762}"/>
              </a:ext>
            </a:extLst>
          </p:cNvPr>
          <p:cNvSpPr txBox="1">
            <a:spLocks/>
          </p:cNvSpPr>
          <p:nvPr/>
        </p:nvSpPr>
        <p:spPr>
          <a:xfrm>
            <a:off x="1904964" y="1241659"/>
            <a:ext cx="10058400" cy="45726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en-US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sz="2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en-US" sz="2800" dirty="0"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contenuto 1">
                <a:extLst>
                  <a:ext uri="{FF2B5EF4-FFF2-40B4-BE49-F238E27FC236}">
                    <a16:creationId xmlns:a16="http://schemas.microsoft.com/office/drawing/2014/main" id="{28C9CC03-DE48-71AB-FA9A-70E83F1097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0547" y="1323220"/>
                <a:ext cx="7785463" cy="4023360"/>
              </a:xfrm>
              <a:prstGeom prst="rect">
                <a:avLst/>
              </a:prstGeom>
            </p:spPr>
            <p:txBody>
              <a:bodyPr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/>
                  <a:t>Passwords are usually constituted by (at least) about 8 characters</a:t>
                </a:r>
                <a:endParaRPr lang="en-US" dirty="0"/>
              </a:p>
              <a:p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Each of the cylinder has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 + 26 = 36</m:t>
                    </m:r>
                  </m:oMath>
                </a14:m>
                <a:r>
                  <a:rPr lang="en-US" dirty="0"/>
                  <a:t> positions: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 1234567890 [10]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 </a:t>
                </a:r>
                <a:r>
                  <a:rPr lang="en-US" dirty="0" err="1"/>
                  <a:t>qwertyuiopasdfghjklzxcvbnm</a:t>
                </a:r>
                <a:r>
                  <a:rPr lang="en-US" dirty="0"/>
                  <a:t>[26]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The guessing difficulty goes up to: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36 ∗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36 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∗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36 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∗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….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∗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36 = 2821 </m:t>
                    </m:r>
                  </m:oMath>
                </a14:m>
                <a:r>
                  <a:rPr lang="en-US" dirty="0"/>
                  <a:t>Billions</a:t>
                </a:r>
              </a:p>
            </p:txBody>
          </p:sp>
        </mc:Choice>
        <mc:Fallback xmlns="">
          <p:sp>
            <p:nvSpPr>
              <p:cNvPr id="5" name="Segnaposto contenuto 1">
                <a:extLst>
                  <a:ext uri="{FF2B5EF4-FFF2-40B4-BE49-F238E27FC236}">
                    <a16:creationId xmlns:a16="http://schemas.microsoft.com/office/drawing/2014/main" id="{28C9CC03-DE48-71AB-FA9A-70E83F109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547" y="1323220"/>
                <a:ext cx="7785463" cy="4023360"/>
              </a:xfrm>
              <a:prstGeom prst="rect">
                <a:avLst/>
              </a:prstGeom>
              <a:blipFill>
                <a:blip r:embed="rId2"/>
                <a:stretch>
                  <a:fillRect l="-1018" t="-3182" r="-39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ilindro 5">
            <a:extLst>
              <a:ext uri="{FF2B5EF4-FFF2-40B4-BE49-F238E27FC236}">
                <a16:creationId xmlns:a16="http://schemas.microsoft.com/office/drawing/2014/main" id="{309BE014-A778-78B3-4948-29804578102F}"/>
              </a:ext>
            </a:extLst>
          </p:cNvPr>
          <p:cNvSpPr/>
          <p:nvPr/>
        </p:nvSpPr>
        <p:spPr>
          <a:xfrm rot="16200000">
            <a:off x="3494570" y="1965953"/>
            <a:ext cx="600891" cy="592183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11" name="Cilindro 6">
            <a:extLst>
              <a:ext uri="{FF2B5EF4-FFF2-40B4-BE49-F238E27FC236}">
                <a16:creationId xmlns:a16="http://schemas.microsoft.com/office/drawing/2014/main" id="{B32DB744-C8EC-4640-46EE-96186CEA77CA}"/>
              </a:ext>
            </a:extLst>
          </p:cNvPr>
          <p:cNvSpPr/>
          <p:nvPr/>
        </p:nvSpPr>
        <p:spPr>
          <a:xfrm rot="16200000">
            <a:off x="4305554" y="1965953"/>
            <a:ext cx="600891" cy="592183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2" name="Cilindro 7">
            <a:extLst>
              <a:ext uri="{FF2B5EF4-FFF2-40B4-BE49-F238E27FC236}">
                <a16:creationId xmlns:a16="http://schemas.microsoft.com/office/drawing/2014/main" id="{83467E3E-D85C-2507-AE34-8BD465BACEDF}"/>
              </a:ext>
            </a:extLst>
          </p:cNvPr>
          <p:cNvSpPr/>
          <p:nvPr/>
        </p:nvSpPr>
        <p:spPr>
          <a:xfrm rot="16200000">
            <a:off x="5125854" y="1965953"/>
            <a:ext cx="600891" cy="592183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3</a:t>
            </a:r>
          </a:p>
        </p:txBody>
      </p:sp>
      <p:sp>
        <p:nvSpPr>
          <p:cNvPr id="13" name="CasellaDiTesto 3">
            <a:extLst>
              <a:ext uri="{FF2B5EF4-FFF2-40B4-BE49-F238E27FC236}">
                <a16:creationId xmlns:a16="http://schemas.microsoft.com/office/drawing/2014/main" id="{5CADBC84-E05E-430E-14F3-F8848123DAAE}"/>
              </a:ext>
            </a:extLst>
          </p:cNvPr>
          <p:cNvSpPr txBox="1"/>
          <p:nvPr/>
        </p:nvSpPr>
        <p:spPr>
          <a:xfrm>
            <a:off x="5969982" y="2103112"/>
            <a:ext cx="245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……………..</a:t>
            </a:r>
          </a:p>
        </p:txBody>
      </p:sp>
      <p:sp>
        <p:nvSpPr>
          <p:cNvPr id="14" name="Cilindro 8">
            <a:extLst>
              <a:ext uri="{FF2B5EF4-FFF2-40B4-BE49-F238E27FC236}">
                <a16:creationId xmlns:a16="http://schemas.microsoft.com/office/drawing/2014/main" id="{FACC1A17-6FF5-F139-D9C6-23175845AE35}"/>
              </a:ext>
            </a:extLst>
          </p:cNvPr>
          <p:cNvSpPr/>
          <p:nvPr/>
        </p:nvSpPr>
        <p:spPr>
          <a:xfrm rot="16200000">
            <a:off x="7235203" y="1991686"/>
            <a:ext cx="600891" cy="592183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79DCFB-A87F-CB27-3392-4E583B26589C}"/>
              </a:ext>
            </a:extLst>
          </p:cNvPr>
          <p:cNvSpPr txBox="1"/>
          <p:nvPr/>
        </p:nvSpPr>
        <p:spPr>
          <a:xfrm>
            <a:off x="7970570" y="3815486"/>
            <a:ext cx="3439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Is this enough ?</a:t>
            </a:r>
            <a:endParaRPr lang="en-US" sz="360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339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232824-361D-23C7-5408-12C1A523C78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Passwords – Brute Force Attack</a:t>
            </a:r>
          </a:p>
        </p:txBody>
      </p:sp>
      <p:sp>
        <p:nvSpPr>
          <p:cNvPr id="3" name="Segnaposto contenuto 1">
            <a:extLst>
              <a:ext uri="{FF2B5EF4-FFF2-40B4-BE49-F238E27FC236}">
                <a16:creationId xmlns:a16="http://schemas.microsoft.com/office/drawing/2014/main" id="{AF849A63-7149-A3F6-57E1-6B85DE579D41}"/>
              </a:ext>
            </a:extLst>
          </p:cNvPr>
          <p:cNvSpPr txBox="1">
            <a:spLocks/>
          </p:cNvSpPr>
          <p:nvPr/>
        </p:nvSpPr>
        <p:spPr>
          <a:xfrm>
            <a:off x="1312084" y="1225761"/>
            <a:ext cx="10058400" cy="6688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/>
          </a:p>
        </p:txBody>
      </p:sp>
      <p:sp>
        <p:nvSpPr>
          <p:cNvPr id="6" name="Segnaposto contenuto 1">
            <a:extLst>
              <a:ext uri="{FF2B5EF4-FFF2-40B4-BE49-F238E27FC236}">
                <a16:creationId xmlns:a16="http://schemas.microsoft.com/office/drawing/2014/main" id="{D507F684-4426-EE05-89B7-FFD3FB31E762}"/>
              </a:ext>
            </a:extLst>
          </p:cNvPr>
          <p:cNvSpPr txBox="1">
            <a:spLocks/>
          </p:cNvSpPr>
          <p:nvPr/>
        </p:nvSpPr>
        <p:spPr>
          <a:xfrm>
            <a:off x="1904964" y="1241659"/>
            <a:ext cx="10058400" cy="45726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en-US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sz="2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en-US" sz="2800" dirty="0"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1">
                <a:extLst>
                  <a:ext uri="{FF2B5EF4-FFF2-40B4-BE49-F238E27FC236}">
                    <a16:creationId xmlns:a16="http://schemas.microsoft.com/office/drawing/2014/main" id="{126DB999-EB47-7AD8-6919-34FE49D263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9827" y="1323220"/>
                <a:ext cx="11443063" cy="4491048"/>
              </a:xfrm>
              <a:prstGeom prst="rect">
                <a:avLst/>
              </a:prstGeom>
            </p:spPr>
            <p:txBody>
              <a:bodyPr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Brute force attack consists of </a:t>
                </a:r>
                <a:r>
                  <a:rPr lang="en-US" b="1" dirty="0"/>
                  <a:t>systematically</a:t>
                </a:r>
                <a:r>
                  <a:rPr lang="en-US" dirty="0"/>
                  <a:t> try all the combinations of characters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 Characters are more than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26 + 10</m:t>
                    </m:r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 We should also count for punctuation... about 10 more (the most used)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 For each character we have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26 + 10 + 10 = 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𝟒𝟔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different possibilities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Brute-forcing a password of 10 characters will take time: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46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=42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420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747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482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776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576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(~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42 </m:t>
                    </m:r>
                  </m:oMath>
                </a14:m>
                <a:r>
                  <a:rPr lang="en-US" dirty="0"/>
                  <a:t>Millions of Billions)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sz="4300" b="1" dirty="0">
                    <a:solidFill>
                      <a:srgbClr val="FF0000"/>
                    </a:solidFill>
                  </a:rPr>
                  <a:t>Is this enough ?</a:t>
                </a:r>
                <a:endParaRPr lang="en-US" sz="43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Segnaposto contenuto 1">
                <a:extLst>
                  <a:ext uri="{FF2B5EF4-FFF2-40B4-BE49-F238E27FC236}">
                    <a16:creationId xmlns:a16="http://schemas.microsoft.com/office/drawing/2014/main" id="{126DB999-EB47-7AD8-6919-34FE49D26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27" y="1323220"/>
                <a:ext cx="11443063" cy="4491048"/>
              </a:xfrm>
              <a:prstGeom prst="rect">
                <a:avLst/>
              </a:prstGeom>
              <a:blipFill>
                <a:blip r:embed="rId3"/>
                <a:stretch>
                  <a:fillRect l="-1865" t="-27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Image result for tired png">
            <a:extLst>
              <a:ext uri="{FF2B5EF4-FFF2-40B4-BE49-F238E27FC236}">
                <a16:creationId xmlns:a16="http://schemas.microsoft.com/office/drawing/2014/main" id="{D9E0DD96-D8B0-04F5-5FE6-AD478E2DD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8639" y="2282094"/>
            <a:ext cx="1533534" cy="2283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" descr="42420747482776576">
            <a:extLst>
              <a:ext uri="{FF2B5EF4-FFF2-40B4-BE49-F238E27FC236}">
                <a16:creationId xmlns:a16="http://schemas.microsoft.com/office/drawing/2014/main" id="{84795C18-CCAD-DDAA-F598-899A96E76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00175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64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BB699D-A21C-6963-EB08-C030362B6B1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Brute Force</a:t>
            </a:r>
            <a:endParaRPr lang="it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F77037-4E7E-79D8-3713-4C5785B95228}"/>
              </a:ext>
            </a:extLst>
          </p:cNvPr>
          <p:cNvSpPr txBox="1"/>
          <p:nvPr/>
        </p:nvSpPr>
        <p:spPr>
          <a:xfrm>
            <a:off x="587650" y="1281910"/>
            <a:ext cx="6889532" cy="46474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200" dirty="0"/>
              <a:t>Nvidia’s new </a:t>
            </a:r>
            <a:r>
              <a:rPr lang="en-US" sz="2200" b="1" dirty="0"/>
              <a:t>RTX 5090 </a:t>
            </a:r>
            <a:r>
              <a:rPr lang="en-US" sz="2200" dirty="0"/>
              <a:t>graphics card is powerful enough to break password-cracking records, according to benchmarks by a password recovery firm.</a:t>
            </a:r>
          </a:p>
          <a:p>
            <a:endParaRPr lang="en-US" sz="2200" dirty="0"/>
          </a:p>
          <a:p>
            <a:r>
              <a:rPr lang="en-US" sz="2200" dirty="0"/>
              <a:t>Tested against: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Microsoft’s New Technology LAN Manager (NTLM) authentication protocol: </a:t>
            </a:r>
            <a:r>
              <a:rPr lang="en-US" sz="2200" b="1" dirty="0"/>
              <a:t>330GH/sec</a:t>
            </a:r>
            <a:endParaRPr lang="en-US" sz="2200" b="1" dirty="0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dirty="0" err="1"/>
              <a:t>Bcrypt</a:t>
            </a:r>
            <a:r>
              <a:rPr lang="it-IT" sz="2200" dirty="0"/>
              <a:t>: </a:t>
            </a:r>
            <a:r>
              <a:rPr lang="it-IT" sz="2200" b="1" dirty="0"/>
              <a:t>255KH/sec</a:t>
            </a:r>
            <a:endParaRPr lang="en-US" sz="2200" b="1" dirty="0"/>
          </a:p>
          <a:p>
            <a:endParaRPr lang="en-US" dirty="0">
              <a:solidFill>
                <a:srgbClr val="333333"/>
              </a:solidFill>
              <a:latin typeface="Open Sans" panose="020B0606030504020204" pitchFamily="34" charset="0"/>
            </a:endParaRPr>
          </a:p>
          <a:p>
            <a:endParaRPr lang="en-US" dirty="0">
              <a:solidFill>
                <a:srgbClr val="333333"/>
              </a:solidFill>
              <a:latin typeface="Open Sans" panose="020B0606030504020204" pitchFamily="34" charset="0"/>
            </a:endParaRPr>
          </a:p>
          <a:p>
            <a:r>
              <a:rPr lang="en-US" sz="2200" b="1" dirty="0"/>
              <a:t>KH/s </a:t>
            </a:r>
            <a:r>
              <a:rPr lang="en-US" sz="2200" dirty="0"/>
              <a:t>(kilo): Thousand hashes per second</a:t>
            </a:r>
            <a:endParaRPr lang="en-US" sz="2200" dirty="0">
              <a:ea typeface="Calibri"/>
              <a:cs typeface="Calibri"/>
            </a:endParaRPr>
          </a:p>
          <a:p>
            <a:r>
              <a:rPr lang="en-US" sz="2200" b="1" dirty="0"/>
              <a:t>GH/s </a:t>
            </a:r>
            <a:r>
              <a:rPr lang="en-US" sz="2200" dirty="0"/>
              <a:t>(giga): Billion hashes per second</a:t>
            </a:r>
            <a:endParaRPr lang="en-US" sz="2200" dirty="0">
              <a:ea typeface="Calibri"/>
              <a:cs typeface="Calibri"/>
            </a:endParaRPr>
          </a:p>
          <a:p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259C20-33B9-76DB-F54A-050265F7A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745" y="1414168"/>
            <a:ext cx="4453871" cy="379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999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232824-361D-23C7-5408-12C1A523C78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Passwords – How Secure is your Password?</a:t>
            </a:r>
          </a:p>
        </p:txBody>
      </p:sp>
      <p:sp>
        <p:nvSpPr>
          <p:cNvPr id="3" name="Segnaposto contenuto 1">
            <a:extLst>
              <a:ext uri="{FF2B5EF4-FFF2-40B4-BE49-F238E27FC236}">
                <a16:creationId xmlns:a16="http://schemas.microsoft.com/office/drawing/2014/main" id="{AF849A63-7149-A3F6-57E1-6B85DE579D41}"/>
              </a:ext>
            </a:extLst>
          </p:cNvPr>
          <p:cNvSpPr txBox="1">
            <a:spLocks/>
          </p:cNvSpPr>
          <p:nvPr/>
        </p:nvSpPr>
        <p:spPr>
          <a:xfrm>
            <a:off x="1312084" y="1225761"/>
            <a:ext cx="10058400" cy="6688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/>
          </a:p>
        </p:txBody>
      </p:sp>
      <p:sp>
        <p:nvSpPr>
          <p:cNvPr id="6" name="Segnaposto contenuto 1">
            <a:extLst>
              <a:ext uri="{FF2B5EF4-FFF2-40B4-BE49-F238E27FC236}">
                <a16:creationId xmlns:a16="http://schemas.microsoft.com/office/drawing/2014/main" id="{D507F684-4426-EE05-89B7-FFD3FB31E762}"/>
              </a:ext>
            </a:extLst>
          </p:cNvPr>
          <p:cNvSpPr txBox="1">
            <a:spLocks/>
          </p:cNvSpPr>
          <p:nvPr/>
        </p:nvSpPr>
        <p:spPr>
          <a:xfrm>
            <a:off x="1904964" y="1241659"/>
            <a:ext cx="10058400" cy="45726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en-US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sz="2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en-US" sz="2800" dirty="0"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538CB7-BD6B-0DCC-DEAC-0CC2FA09A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737" y="661668"/>
            <a:ext cx="8027312" cy="51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65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B81FAD-2B18-CB74-BB6B-BD9CAD1D738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Passwords – How Secure is your Password?</a:t>
            </a:r>
          </a:p>
          <a:p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DDF44-AB88-0A55-11B0-D424E9126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794" y="1120805"/>
            <a:ext cx="7870412" cy="448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450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0F6269-7624-D770-6EAC-C1D6B1FF2F0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it-IT" dirty="0"/>
              <a:t>Password </a:t>
            </a:r>
            <a:r>
              <a:rPr lang="it-IT" dirty="0" err="1"/>
              <a:t>Strength</a:t>
            </a:r>
            <a:endParaRPr lang="it-IT" dirty="0"/>
          </a:p>
        </p:txBody>
      </p:sp>
      <p:sp>
        <p:nvSpPr>
          <p:cNvPr id="4" name="Segnaposto contenuto 1">
            <a:extLst>
              <a:ext uri="{FF2B5EF4-FFF2-40B4-BE49-F238E27FC236}">
                <a16:creationId xmlns:a16="http://schemas.microsoft.com/office/drawing/2014/main" id="{2667E32D-2BDB-EEF5-19AA-85C43AE81991}"/>
              </a:ext>
            </a:extLst>
          </p:cNvPr>
          <p:cNvSpPr txBox="1">
            <a:spLocks/>
          </p:cNvSpPr>
          <p:nvPr/>
        </p:nvSpPr>
        <p:spPr>
          <a:xfrm>
            <a:off x="1066800" y="1417320"/>
            <a:ext cx="10058400" cy="402336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First issue: How do you chose your password?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Passwords are never chosen like the following: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j39dh5ks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d93kdh3a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k30fj50d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above are 8 </a:t>
            </a:r>
            <a:r>
              <a:rPr lang="en-US" b="1" dirty="0"/>
              <a:t>random</a:t>
            </a:r>
            <a:r>
              <a:rPr lang="en-US" dirty="0"/>
              <a:t> </a:t>
            </a:r>
            <a:r>
              <a:rPr lang="en-US" b="1" dirty="0"/>
              <a:t>characters</a:t>
            </a:r>
            <a:r>
              <a:rPr lang="en-US" dirty="0"/>
              <a:t> passwords.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Your passwords do not look like the above ones, right ?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1FD037-4CF4-46BE-6CE3-BD6FEDE9B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1442" y="1760389"/>
            <a:ext cx="2827028" cy="267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879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0F6269-7624-D770-6EAC-C1D6B1FF2F0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it-IT" dirty="0"/>
              <a:t>Password </a:t>
            </a:r>
            <a:r>
              <a:rPr lang="en-US" dirty="0"/>
              <a:t>Strength</a:t>
            </a:r>
          </a:p>
        </p:txBody>
      </p:sp>
      <p:sp>
        <p:nvSpPr>
          <p:cNvPr id="3" name="Segnaposto contenuto 1">
            <a:extLst>
              <a:ext uri="{FF2B5EF4-FFF2-40B4-BE49-F238E27FC236}">
                <a16:creationId xmlns:a16="http://schemas.microsoft.com/office/drawing/2014/main" id="{56FD9030-735C-B4FD-2661-07A9C69DDADE}"/>
              </a:ext>
            </a:extLst>
          </p:cNvPr>
          <p:cNvSpPr txBox="1">
            <a:spLocks/>
          </p:cNvSpPr>
          <p:nvPr/>
        </p:nvSpPr>
        <p:spPr>
          <a:xfrm>
            <a:off x="986922" y="1333640"/>
            <a:ext cx="5618832" cy="4775783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5100" b="1" dirty="0"/>
              <a:t>Usually, passwords contain: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7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5100" dirty="0"/>
              <a:t>Personal information (names/surnames, phone numbers, birthdate, etc.)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5100" dirty="0"/>
              <a:t>Sport teams and sport terms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5100" dirty="0"/>
              <a:t>Cities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5100" dirty="0"/>
              <a:t>Months, weekdays, seasons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5100" dirty="0"/>
              <a:t>Food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5100" dirty="0"/>
              <a:t>Keyboard pattern</a:t>
            </a:r>
          </a:p>
        </p:txBody>
      </p:sp>
      <p:pic>
        <p:nvPicPr>
          <p:cNvPr id="6" name="Picture 2" descr="Image result for hacker png">
            <a:extLst>
              <a:ext uri="{FF2B5EF4-FFF2-40B4-BE49-F238E27FC236}">
                <a16:creationId xmlns:a16="http://schemas.microsoft.com/office/drawing/2014/main" id="{42CF50D9-4533-DBB1-3742-ED58E64F5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527" y="4208570"/>
            <a:ext cx="1225731" cy="122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5B05D2-836A-A6B9-3BB6-7736C16351F7}"/>
              </a:ext>
            </a:extLst>
          </p:cNvPr>
          <p:cNvSpPr txBox="1"/>
          <p:nvPr/>
        </p:nvSpPr>
        <p:spPr>
          <a:xfrm>
            <a:off x="7220606" y="1716404"/>
            <a:ext cx="4461643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  <a:p>
            <a:r>
              <a:rPr lang="en-US" sz="3200" b="1" dirty="0"/>
              <a:t>This habit significantly decreases the difficulty to guess your passwords</a:t>
            </a:r>
          </a:p>
          <a:p>
            <a:endParaRPr lang="en-US" b="1" dirty="0"/>
          </a:p>
          <a:p>
            <a:r>
              <a:rPr lang="en-US" sz="2800" b="1" dirty="0">
                <a:solidFill>
                  <a:srgbClr val="FF0000"/>
                </a:solidFill>
              </a:rPr>
              <a:t>... and the bad guy will be very happy !!!</a:t>
            </a:r>
          </a:p>
        </p:txBody>
      </p:sp>
    </p:spTree>
    <p:extLst>
      <p:ext uri="{BB962C8B-B14F-4D97-AF65-F5344CB8AC3E}">
        <p14:creationId xmlns:p14="http://schemas.microsoft.com/office/powerpoint/2010/main" val="3604267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0F6269-7624-D770-6EAC-C1D6B1FF2F0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Arial"/>
                <a:cs typeface="Arial"/>
              </a:rPr>
              <a:t>Top 20 most common passwords of 2024</a:t>
            </a:r>
            <a:endParaRPr lang="en-US" dirty="0"/>
          </a:p>
        </p:txBody>
      </p:sp>
      <p:sp>
        <p:nvSpPr>
          <p:cNvPr id="3" name="Segnaposto contenuto 1">
            <a:extLst>
              <a:ext uri="{FF2B5EF4-FFF2-40B4-BE49-F238E27FC236}">
                <a16:creationId xmlns:a16="http://schemas.microsoft.com/office/drawing/2014/main" id="{56FD9030-735C-B4FD-2661-07A9C69DDADE}"/>
              </a:ext>
            </a:extLst>
          </p:cNvPr>
          <p:cNvSpPr txBox="1">
            <a:spLocks/>
          </p:cNvSpPr>
          <p:nvPr/>
        </p:nvSpPr>
        <p:spPr>
          <a:xfrm>
            <a:off x="797735" y="997896"/>
            <a:ext cx="2796804" cy="477578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700" dirty="0"/>
          </a:p>
          <a:p>
            <a:pPr marL="457200" indent="-457200">
              <a:buFont typeface="+mj-lt"/>
              <a:buAutoNum type="arabicParenR"/>
            </a:pPr>
            <a:r>
              <a:rPr lang="it-IT" sz="2400" b="1" i="0" dirty="0">
                <a:solidFill>
                  <a:srgbClr val="3E4855"/>
                </a:solidFill>
                <a:effectLst/>
                <a:latin typeface="Averta"/>
              </a:rPr>
              <a:t>123456</a:t>
            </a:r>
            <a:endParaRPr lang="en-US" sz="2400" b="1" i="0" dirty="0">
              <a:solidFill>
                <a:srgbClr val="3E4855"/>
              </a:solidFill>
              <a:effectLst/>
              <a:latin typeface="Averta"/>
            </a:endParaRPr>
          </a:p>
          <a:p>
            <a:pPr marL="457200" indent="-457200">
              <a:buFont typeface="+mj-lt"/>
              <a:buAutoNum type="arabicParenR"/>
            </a:pPr>
            <a:r>
              <a:rPr lang="it-IT" sz="2400" b="1" i="0" dirty="0">
                <a:solidFill>
                  <a:srgbClr val="3E4855"/>
                </a:solidFill>
                <a:effectLst/>
                <a:latin typeface="Averta"/>
              </a:rPr>
              <a:t>Admin</a:t>
            </a:r>
            <a:endParaRPr lang="en-US" sz="2400" b="1" dirty="0">
              <a:solidFill>
                <a:srgbClr val="3E4855"/>
              </a:solidFill>
              <a:latin typeface="Averta"/>
            </a:endParaRPr>
          </a:p>
          <a:p>
            <a:pPr marL="457200" indent="-457200">
              <a:buFont typeface="+mj-lt"/>
              <a:buAutoNum type="arabicParenR"/>
            </a:pPr>
            <a:r>
              <a:rPr lang="it-IT" sz="2400" b="1" i="0" dirty="0">
                <a:solidFill>
                  <a:srgbClr val="3E4855"/>
                </a:solidFill>
                <a:effectLst/>
                <a:latin typeface="Averta"/>
              </a:rPr>
              <a:t>12345678</a:t>
            </a:r>
            <a:endParaRPr lang="en-US" sz="2400" b="1" i="0" dirty="0">
              <a:solidFill>
                <a:srgbClr val="3E4855"/>
              </a:solidFill>
              <a:effectLst/>
              <a:latin typeface="Averta"/>
            </a:endParaRPr>
          </a:p>
          <a:p>
            <a:pPr marL="457200" indent="-457200">
              <a:buFont typeface="+mj-lt"/>
              <a:buAutoNum type="arabicParenR"/>
            </a:pPr>
            <a:r>
              <a:rPr lang="it-IT" sz="2400" b="1" i="0" dirty="0">
                <a:solidFill>
                  <a:srgbClr val="3E4855"/>
                </a:solidFill>
                <a:effectLst/>
                <a:latin typeface="Averta"/>
              </a:rPr>
              <a:t>123456789</a:t>
            </a:r>
            <a:endParaRPr lang="en-US" sz="2400" b="1" dirty="0">
              <a:solidFill>
                <a:srgbClr val="3E4855"/>
              </a:solidFill>
              <a:latin typeface="Averta"/>
            </a:endParaRPr>
          </a:p>
          <a:p>
            <a:pPr marL="457200" indent="-457200">
              <a:buFont typeface="+mj-lt"/>
              <a:buAutoNum type="arabicParenR"/>
            </a:pPr>
            <a:r>
              <a:rPr lang="it-IT" sz="2400" b="1" i="0" dirty="0">
                <a:solidFill>
                  <a:srgbClr val="3E4855"/>
                </a:solidFill>
                <a:effectLst/>
                <a:latin typeface="Averta"/>
              </a:rPr>
              <a:t>1234</a:t>
            </a:r>
            <a:endParaRPr lang="en-US" sz="2400" b="1" i="0" dirty="0">
              <a:solidFill>
                <a:srgbClr val="3E4855"/>
              </a:solidFill>
              <a:effectLst/>
              <a:latin typeface="Averta"/>
            </a:endParaRPr>
          </a:p>
          <a:p>
            <a:pPr marL="457200" indent="-457200">
              <a:buFont typeface="+mj-lt"/>
              <a:buAutoNum type="arabicParenR"/>
            </a:pPr>
            <a:r>
              <a:rPr lang="it-IT" sz="2400" b="1" dirty="0">
                <a:solidFill>
                  <a:srgbClr val="3E4855"/>
                </a:solidFill>
                <a:latin typeface="Averta"/>
              </a:rPr>
              <a:t>12345</a:t>
            </a:r>
          </a:p>
          <a:p>
            <a:pPr marL="457200" indent="-457200">
              <a:buFont typeface="+mj-lt"/>
              <a:buAutoNum type="arabicParenR"/>
            </a:pPr>
            <a:r>
              <a:rPr lang="it-IT" sz="2400" b="1" i="0" dirty="0">
                <a:solidFill>
                  <a:srgbClr val="3E4855"/>
                </a:solidFill>
                <a:effectLst/>
                <a:latin typeface="Averta"/>
              </a:rPr>
              <a:t>Password</a:t>
            </a:r>
          </a:p>
          <a:p>
            <a:pPr marL="457200" indent="-457200">
              <a:buFont typeface="+mj-lt"/>
              <a:buAutoNum type="arabicParenR"/>
            </a:pPr>
            <a:r>
              <a:rPr lang="it-IT" sz="2400" b="1" i="0" dirty="0">
                <a:solidFill>
                  <a:srgbClr val="3E4855"/>
                </a:solidFill>
                <a:effectLst/>
                <a:latin typeface="Averta"/>
              </a:rPr>
              <a:t>123</a:t>
            </a:r>
            <a:endParaRPr lang="it-IT" sz="2400" b="1" dirty="0">
              <a:solidFill>
                <a:srgbClr val="3E4855"/>
              </a:solidFill>
              <a:latin typeface="Averta"/>
            </a:endParaRPr>
          </a:p>
          <a:p>
            <a:pPr marL="457200" indent="-457200">
              <a:buFont typeface="+mj-lt"/>
              <a:buAutoNum type="arabicParenR"/>
            </a:pPr>
            <a:r>
              <a:rPr lang="it-IT" sz="2400" b="1" i="0" dirty="0">
                <a:solidFill>
                  <a:srgbClr val="3E4855"/>
                </a:solidFill>
                <a:effectLst/>
                <a:latin typeface="Averta"/>
              </a:rPr>
              <a:t>Aa123456</a:t>
            </a:r>
          </a:p>
          <a:p>
            <a:pPr marL="457200" indent="-457200">
              <a:buFont typeface="+mj-lt"/>
              <a:buAutoNum type="arabicParenR"/>
            </a:pPr>
            <a:r>
              <a:rPr lang="it-IT" sz="2400" b="1" i="0" dirty="0">
                <a:solidFill>
                  <a:srgbClr val="3E4855"/>
                </a:solidFill>
                <a:effectLst/>
                <a:latin typeface="Averta"/>
              </a:rPr>
              <a:t>1234567890</a:t>
            </a:r>
            <a:endParaRPr lang="en-US" sz="2400" b="1" dirty="0">
              <a:solidFill>
                <a:srgbClr val="3E4855"/>
              </a:solidFill>
              <a:latin typeface="Averta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5100" b="1" dirty="0">
              <a:solidFill>
                <a:srgbClr val="3E4855"/>
              </a:solidFill>
              <a:latin typeface="Averta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5100" b="1" dirty="0">
              <a:solidFill>
                <a:srgbClr val="3E4855"/>
              </a:solidFill>
              <a:latin typeface="Averta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1700" dirty="0"/>
          </a:p>
        </p:txBody>
      </p:sp>
      <p:pic>
        <p:nvPicPr>
          <p:cNvPr id="5" name="Picture 4" descr="Image result for laugh png">
            <a:extLst>
              <a:ext uri="{FF2B5EF4-FFF2-40B4-BE49-F238E27FC236}">
                <a16:creationId xmlns:a16="http://schemas.microsoft.com/office/drawing/2014/main" id="{F175D187-AAC2-4917-9129-1966C9E1E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940" y="2495287"/>
            <a:ext cx="1803721" cy="177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contenuto 1">
            <a:extLst>
              <a:ext uri="{FF2B5EF4-FFF2-40B4-BE49-F238E27FC236}">
                <a16:creationId xmlns:a16="http://schemas.microsoft.com/office/drawing/2014/main" id="{6AD4BEE1-ABC4-840D-0234-E54E5AE77E71}"/>
              </a:ext>
            </a:extLst>
          </p:cNvPr>
          <p:cNvSpPr txBox="1">
            <a:spLocks/>
          </p:cNvSpPr>
          <p:nvPr/>
        </p:nvSpPr>
        <p:spPr>
          <a:xfrm>
            <a:off x="4560439" y="997896"/>
            <a:ext cx="2796804" cy="477578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700" dirty="0"/>
          </a:p>
          <a:p>
            <a:pPr marL="457200" indent="-457200">
              <a:buFont typeface="+mj-lt"/>
              <a:buAutoNum type="arabicParenR" startAt="11"/>
            </a:pPr>
            <a:r>
              <a:rPr lang="it-IT" sz="2400" b="1" i="0" dirty="0">
                <a:solidFill>
                  <a:srgbClr val="3E4855"/>
                </a:solidFill>
                <a:effectLst/>
                <a:latin typeface="Averta"/>
              </a:rPr>
              <a:t>UNKNOWN</a:t>
            </a:r>
            <a:endParaRPr lang="en-US" sz="2400" b="1" i="0" dirty="0">
              <a:solidFill>
                <a:srgbClr val="3E4855"/>
              </a:solidFill>
              <a:effectLst/>
              <a:latin typeface="Averta"/>
            </a:endParaRPr>
          </a:p>
          <a:p>
            <a:pPr marL="457200" indent="-457200">
              <a:buFont typeface="+mj-lt"/>
              <a:buAutoNum type="arabicParenR" startAt="11"/>
            </a:pPr>
            <a:r>
              <a:rPr lang="it-IT" sz="2400" b="1" dirty="0">
                <a:solidFill>
                  <a:srgbClr val="3E4855"/>
                </a:solidFill>
                <a:latin typeface="Averta"/>
              </a:rPr>
              <a:t>1234567</a:t>
            </a:r>
            <a:endParaRPr lang="en-US" sz="2400" b="1" dirty="0">
              <a:solidFill>
                <a:srgbClr val="3E4855"/>
              </a:solidFill>
              <a:latin typeface="Averta"/>
            </a:endParaRPr>
          </a:p>
          <a:p>
            <a:pPr marL="457200" indent="-457200">
              <a:buFont typeface="+mj-lt"/>
              <a:buAutoNum type="arabicParenR" startAt="11"/>
            </a:pPr>
            <a:r>
              <a:rPr lang="it-IT" sz="2400" b="1" dirty="0">
                <a:solidFill>
                  <a:srgbClr val="3E4855"/>
                </a:solidFill>
                <a:latin typeface="Averta"/>
              </a:rPr>
              <a:t>123123</a:t>
            </a:r>
            <a:endParaRPr lang="en-US" sz="2400" b="1" dirty="0">
              <a:solidFill>
                <a:srgbClr val="3E4855"/>
              </a:solidFill>
              <a:latin typeface="Averta"/>
            </a:endParaRPr>
          </a:p>
          <a:p>
            <a:pPr marL="457200" indent="-457200">
              <a:buFont typeface="+mj-lt"/>
              <a:buAutoNum type="arabicParenR" startAt="11"/>
            </a:pPr>
            <a:r>
              <a:rPr lang="it-IT" sz="2400" b="1" dirty="0">
                <a:solidFill>
                  <a:srgbClr val="3E4855"/>
                </a:solidFill>
                <a:latin typeface="Averta"/>
              </a:rPr>
              <a:t>111111</a:t>
            </a:r>
            <a:endParaRPr lang="en-US" sz="2400" b="1" dirty="0">
              <a:solidFill>
                <a:srgbClr val="3E4855"/>
              </a:solidFill>
              <a:latin typeface="Averta"/>
            </a:endParaRPr>
          </a:p>
          <a:p>
            <a:pPr marL="457200" indent="-457200">
              <a:buFont typeface="+mj-lt"/>
              <a:buAutoNum type="arabicParenR" startAt="11"/>
            </a:pPr>
            <a:r>
              <a:rPr lang="it-IT" sz="2400" b="1" dirty="0">
                <a:solidFill>
                  <a:srgbClr val="3E4855"/>
                </a:solidFill>
                <a:latin typeface="Averta"/>
              </a:rPr>
              <a:t>Password</a:t>
            </a:r>
            <a:endParaRPr lang="en-US" sz="2400" b="1" dirty="0">
              <a:solidFill>
                <a:srgbClr val="3E4855"/>
              </a:solidFill>
              <a:latin typeface="Averta"/>
            </a:endParaRPr>
          </a:p>
          <a:p>
            <a:pPr marL="457200" indent="-457200">
              <a:buFont typeface="+mj-lt"/>
              <a:buAutoNum type="arabicParenR" startAt="11"/>
            </a:pPr>
            <a:r>
              <a:rPr lang="it-IT" sz="2400" b="1" dirty="0">
                <a:solidFill>
                  <a:srgbClr val="3E4855"/>
                </a:solidFill>
                <a:latin typeface="Averta"/>
              </a:rPr>
              <a:t>12345678910</a:t>
            </a:r>
          </a:p>
          <a:p>
            <a:pPr marL="457200" indent="-457200">
              <a:buFont typeface="+mj-lt"/>
              <a:buAutoNum type="arabicParenR" startAt="11"/>
            </a:pPr>
            <a:r>
              <a:rPr lang="it-IT" sz="2400" b="1" dirty="0">
                <a:solidFill>
                  <a:srgbClr val="3E4855"/>
                </a:solidFill>
                <a:latin typeface="Averta"/>
              </a:rPr>
              <a:t>000000</a:t>
            </a:r>
          </a:p>
          <a:p>
            <a:pPr marL="457200" indent="-457200">
              <a:buFont typeface="+mj-lt"/>
              <a:buAutoNum type="arabicParenR" startAt="11"/>
            </a:pPr>
            <a:r>
              <a:rPr lang="it-IT" sz="2400" b="1" dirty="0">
                <a:solidFill>
                  <a:srgbClr val="3E4855"/>
                </a:solidFill>
                <a:latin typeface="Averta"/>
              </a:rPr>
              <a:t>********</a:t>
            </a:r>
          </a:p>
          <a:p>
            <a:pPr marL="457200" indent="-457200">
              <a:buFont typeface="+mj-lt"/>
              <a:buAutoNum type="arabicParenR" startAt="11"/>
            </a:pPr>
            <a:r>
              <a:rPr lang="it-IT" sz="2400" b="1" dirty="0">
                <a:solidFill>
                  <a:srgbClr val="3E4855"/>
                </a:solidFill>
                <a:latin typeface="Averta"/>
              </a:rPr>
              <a:t>Aa123456</a:t>
            </a:r>
          </a:p>
          <a:p>
            <a:pPr marL="457200" indent="-457200">
              <a:buFont typeface="+mj-lt"/>
              <a:buAutoNum type="arabicParenR" startAt="11"/>
            </a:pPr>
            <a:r>
              <a:rPr lang="it-IT" sz="2400" b="1" dirty="0">
                <a:solidFill>
                  <a:srgbClr val="3E4855"/>
                </a:solidFill>
                <a:latin typeface="Averta"/>
              </a:rPr>
              <a:t>user</a:t>
            </a:r>
            <a:endParaRPr lang="en-US" sz="2400" b="1" dirty="0">
              <a:solidFill>
                <a:srgbClr val="3E4855"/>
              </a:solidFill>
              <a:latin typeface="Averta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5100" b="1" dirty="0">
              <a:solidFill>
                <a:srgbClr val="3E4855"/>
              </a:solidFill>
              <a:latin typeface="Averta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5100" b="1" dirty="0">
              <a:solidFill>
                <a:srgbClr val="3E4855"/>
              </a:solidFill>
              <a:latin typeface="Averta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4016241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1">
            <a:extLst>
              <a:ext uri="{FF2B5EF4-FFF2-40B4-BE49-F238E27FC236}">
                <a16:creationId xmlns:a16="http://schemas.microsoft.com/office/drawing/2014/main" id="{80C0C183-BB0E-C805-69B2-5DFF1851C9FA}"/>
              </a:ext>
            </a:extLst>
          </p:cNvPr>
          <p:cNvSpPr txBox="1">
            <a:spLocks/>
          </p:cNvSpPr>
          <p:nvPr/>
        </p:nvSpPr>
        <p:spPr>
          <a:xfrm>
            <a:off x="1712135" y="1417320"/>
            <a:ext cx="10058400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Base-words are words referring to concepts</a:t>
            </a:r>
            <a:br>
              <a:rPr lang="en-US" dirty="0"/>
            </a:br>
            <a:r>
              <a:rPr lang="en-US" dirty="0"/>
              <a:t>that can be combined to build passwords</a:t>
            </a:r>
          </a:p>
        </p:txBody>
      </p:sp>
      <p:sp>
        <p:nvSpPr>
          <p:cNvPr id="5" name="CasellaDiTesto 3">
            <a:extLst>
              <a:ext uri="{FF2B5EF4-FFF2-40B4-BE49-F238E27FC236}">
                <a16:creationId xmlns:a16="http://schemas.microsoft.com/office/drawing/2014/main" id="{0A291851-A3EB-C154-9998-63310EB6CA8F}"/>
              </a:ext>
            </a:extLst>
          </p:cNvPr>
          <p:cNvSpPr txBox="1"/>
          <p:nvPr/>
        </p:nvSpPr>
        <p:spPr>
          <a:xfrm>
            <a:off x="2189293" y="1245932"/>
            <a:ext cx="896983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saudi</a:t>
            </a:r>
            <a:endParaRPr lang="en-US" dirty="0"/>
          </a:p>
          <a:p>
            <a:r>
              <a:rPr lang="en-US" dirty="0" err="1"/>
              <a:t>ahmed</a:t>
            </a:r>
            <a:endParaRPr lang="en-US" dirty="0"/>
          </a:p>
          <a:p>
            <a:r>
              <a:rPr lang="en-US" dirty="0" err="1"/>
              <a:t>sara</a:t>
            </a:r>
            <a:endParaRPr lang="en-US" dirty="0"/>
          </a:p>
          <a:p>
            <a:r>
              <a:rPr lang="en-US" dirty="0" err="1"/>
              <a:t>hamad</a:t>
            </a:r>
            <a:endParaRPr lang="en-US" dirty="0"/>
          </a:p>
          <a:p>
            <a:r>
              <a:rPr lang="en-US" dirty="0" err="1"/>
              <a:t>riyadh</a:t>
            </a:r>
            <a:endParaRPr lang="en-US" dirty="0"/>
          </a:p>
          <a:p>
            <a:r>
              <a:rPr lang="en-US" dirty="0" err="1"/>
              <a:t>nasser</a:t>
            </a:r>
            <a:endParaRPr lang="en-US" dirty="0"/>
          </a:p>
          <a:p>
            <a:r>
              <a:rPr lang="en-US" dirty="0"/>
              <a:t>vision</a:t>
            </a:r>
          </a:p>
          <a:p>
            <a:r>
              <a:rPr lang="en-US" dirty="0" err="1"/>
              <a:t>khalid</a:t>
            </a:r>
            <a:endParaRPr lang="en-US" dirty="0"/>
          </a:p>
          <a:p>
            <a:r>
              <a:rPr lang="en-US" dirty="0" err="1"/>
              <a:t>omar</a:t>
            </a:r>
            <a:endParaRPr lang="en-US" dirty="0"/>
          </a:p>
          <a:p>
            <a:r>
              <a:rPr lang="en-US" dirty="0" err="1"/>
              <a:t>aziz</a:t>
            </a:r>
            <a:endParaRPr lang="en-US" dirty="0"/>
          </a:p>
          <a:p>
            <a:r>
              <a:rPr lang="en-US" dirty="0" err="1"/>
              <a:t>assan</a:t>
            </a:r>
            <a:endParaRPr lang="en-US" dirty="0"/>
          </a:p>
          <a:p>
            <a:r>
              <a:rPr lang="en-US" dirty="0"/>
              <a:t>reem</a:t>
            </a:r>
          </a:p>
          <a:p>
            <a:r>
              <a:rPr lang="en-US" dirty="0" err="1"/>
              <a:t>noor</a:t>
            </a:r>
            <a:endParaRPr lang="en-US" dirty="0"/>
          </a:p>
          <a:p>
            <a:r>
              <a:rPr lang="en-US" dirty="0" err="1"/>
              <a:t>aisha</a:t>
            </a:r>
            <a:endParaRPr lang="en-US" dirty="0"/>
          </a:p>
          <a:p>
            <a:r>
              <a:rPr lang="en-US" dirty="0"/>
              <a:t>...</a:t>
            </a:r>
          </a:p>
        </p:txBody>
      </p:sp>
      <p:sp>
        <p:nvSpPr>
          <p:cNvPr id="6" name="CasellaDiTesto 6">
            <a:extLst>
              <a:ext uri="{FF2B5EF4-FFF2-40B4-BE49-F238E27FC236}">
                <a16:creationId xmlns:a16="http://schemas.microsoft.com/office/drawing/2014/main" id="{FDD63CC6-FF39-5F65-6650-CA57E759B086}"/>
              </a:ext>
            </a:extLst>
          </p:cNvPr>
          <p:cNvSpPr txBox="1"/>
          <p:nvPr/>
        </p:nvSpPr>
        <p:spPr>
          <a:xfrm>
            <a:off x="4737760" y="3041612"/>
            <a:ext cx="896983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CasellaDiTesto 7">
            <a:extLst>
              <a:ext uri="{FF2B5EF4-FFF2-40B4-BE49-F238E27FC236}">
                <a16:creationId xmlns:a16="http://schemas.microsoft.com/office/drawing/2014/main" id="{05F9A545-7227-4B25-65C3-99511CF58CBE}"/>
              </a:ext>
            </a:extLst>
          </p:cNvPr>
          <p:cNvSpPr txBox="1"/>
          <p:nvPr/>
        </p:nvSpPr>
        <p:spPr>
          <a:xfrm>
            <a:off x="5634743" y="3041612"/>
            <a:ext cx="896983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CasellaDiTesto 8">
            <a:extLst>
              <a:ext uri="{FF2B5EF4-FFF2-40B4-BE49-F238E27FC236}">
                <a16:creationId xmlns:a16="http://schemas.microsoft.com/office/drawing/2014/main" id="{872B9F94-FE02-0EF9-C2D3-A045FE662D1C}"/>
              </a:ext>
            </a:extLst>
          </p:cNvPr>
          <p:cNvSpPr txBox="1"/>
          <p:nvPr/>
        </p:nvSpPr>
        <p:spPr>
          <a:xfrm>
            <a:off x="7093428" y="3041612"/>
            <a:ext cx="89698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CasellaDiTesto 9">
            <a:extLst>
              <a:ext uri="{FF2B5EF4-FFF2-40B4-BE49-F238E27FC236}">
                <a16:creationId xmlns:a16="http://schemas.microsoft.com/office/drawing/2014/main" id="{89516AE8-3591-6E10-DED9-C8732D77415B}"/>
              </a:ext>
            </a:extLst>
          </p:cNvPr>
          <p:cNvSpPr txBox="1"/>
          <p:nvPr/>
        </p:nvSpPr>
        <p:spPr>
          <a:xfrm>
            <a:off x="6550352" y="3041612"/>
            <a:ext cx="679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…….</a:t>
            </a:r>
          </a:p>
        </p:txBody>
      </p:sp>
      <p:cxnSp>
        <p:nvCxnSpPr>
          <p:cNvPr id="10" name="Connettore a gomito 5">
            <a:extLst>
              <a:ext uri="{FF2B5EF4-FFF2-40B4-BE49-F238E27FC236}">
                <a16:creationId xmlns:a16="http://schemas.microsoft.com/office/drawing/2014/main" id="{DA7202D8-A913-BD33-3144-3B1A2444616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3114215" y="3410944"/>
            <a:ext cx="2072037" cy="5916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a gomito 11">
            <a:extLst>
              <a:ext uri="{FF2B5EF4-FFF2-40B4-BE49-F238E27FC236}">
                <a16:creationId xmlns:a16="http://schemas.microsoft.com/office/drawing/2014/main" id="{9CFB6B0D-9688-779F-0A34-D0BD2538F1E1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3104902" y="3410944"/>
            <a:ext cx="2978333" cy="950356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a gomito 13">
            <a:extLst>
              <a:ext uri="{FF2B5EF4-FFF2-40B4-BE49-F238E27FC236}">
                <a16:creationId xmlns:a16="http://schemas.microsoft.com/office/drawing/2014/main" id="{89FF6036-F105-BBE7-00FE-97DB818EF860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104902" y="3410944"/>
            <a:ext cx="4437018" cy="155526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20">
            <a:extLst>
              <a:ext uri="{FF2B5EF4-FFF2-40B4-BE49-F238E27FC236}">
                <a16:creationId xmlns:a16="http://schemas.microsoft.com/office/drawing/2014/main" id="{D3CAF076-B8F0-4AB2-BF87-6A8E64602EF6}"/>
              </a:ext>
            </a:extLst>
          </p:cNvPr>
          <p:cNvSpPr txBox="1"/>
          <p:nvPr/>
        </p:nvSpPr>
        <p:spPr>
          <a:xfrm>
            <a:off x="3989730" y="5216249"/>
            <a:ext cx="6479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Example: </a:t>
            </a:r>
            <a:r>
              <a:rPr lang="en-US" sz="2400" b="1" dirty="0"/>
              <a:t>vision2030</a:t>
            </a:r>
            <a:r>
              <a:rPr lang="en-US" sz="2400" dirty="0"/>
              <a:t>, </a:t>
            </a:r>
            <a:r>
              <a:rPr lang="en-US" sz="2400" b="1" dirty="0" err="1"/>
              <a:t>qwertysaudi</a:t>
            </a:r>
            <a:r>
              <a:rPr lang="en-US" sz="2400" dirty="0"/>
              <a:t>, </a:t>
            </a:r>
            <a:r>
              <a:rPr lang="en-US" sz="2400" b="1" dirty="0"/>
              <a:t>omar1981</a:t>
            </a:r>
            <a:endParaRPr lang="en-US" sz="2400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FC9ABB1-6BFD-0920-BFCB-2154027029F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Base-Words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02146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0ADC782-AD57-B7C7-8516-91292E37ACE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26D93-A24C-A240-71D4-02E8682555F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361308" y="1527051"/>
            <a:ext cx="9779207" cy="39778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Introduction to Password 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What is a Password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Password Management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Common Attacks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 startAt="2"/>
            </a:pPr>
            <a:r>
              <a:rPr lang="en-US" sz="2400" b="1" dirty="0"/>
              <a:t>Hash Functions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Introduction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Hash Function for Password Storage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 startAt="3"/>
            </a:pPr>
            <a:r>
              <a:rPr lang="en-US" sz="2400" b="1" dirty="0"/>
              <a:t>Hash Functions for Secure Password Storage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489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1FDF5C-29CE-0D3E-3841-ABA5DCBF738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Base-Words Let’s count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1">
                <a:extLst>
                  <a:ext uri="{FF2B5EF4-FFF2-40B4-BE49-F238E27FC236}">
                    <a16:creationId xmlns:a16="http://schemas.microsoft.com/office/drawing/2014/main" id="{58FB5E6D-383B-4A1E-4ACB-40142D9E29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72487" y="1271929"/>
                <a:ext cx="10058400" cy="431858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The English dictionary contains about 170,000 words.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Let us assume you combine: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 </a:t>
                </a:r>
                <a:r>
                  <a:rPr lang="en-US" b="1" dirty="0"/>
                  <a:t>One word + date </a:t>
                </a:r>
                <a:r>
                  <a:rPr lang="en-US" dirty="0"/>
                  <a:t>(4 digits)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170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000∗10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000=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𝟏𝟕</m:t>
                    </m:r>
                  </m:oMath>
                </a14:m>
                <a:r>
                  <a:rPr lang="en-US" b="1" dirty="0"/>
                  <a:t> Billions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 </a:t>
                </a:r>
                <a:r>
                  <a:rPr lang="en-US" b="1" dirty="0"/>
                  <a:t>Two words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 170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000 ∗ 170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000 =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𝟐𝟗</m:t>
                    </m:r>
                  </m:oMath>
                </a14:m>
                <a:r>
                  <a:rPr lang="en-US" b="1" dirty="0"/>
                  <a:t> Billions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/>
                  <a:t>An easy game for the RTX 4090...</a:t>
                </a:r>
                <a:endParaRPr lang="en-US" dirty="0"/>
              </a:p>
            </p:txBody>
          </p:sp>
        </mc:Choice>
        <mc:Fallback xmlns="">
          <p:sp>
            <p:nvSpPr>
              <p:cNvPr id="4" name="Segnaposto contenuto 1">
                <a:extLst>
                  <a:ext uri="{FF2B5EF4-FFF2-40B4-BE49-F238E27FC236}">
                    <a16:creationId xmlns:a16="http://schemas.microsoft.com/office/drawing/2014/main" id="{58FB5E6D-383B-4A1E-4ACB-40142D9E2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487" y="1271929"/>
                <a:ext cx="10058400" cy="4318584"/>
              </a:xfrm>
              <a:prstGeom prst="rect">
                <a:avLst/>
              </a:prstGeom>
              <a:blipFill>
                <a:blip r:embed="rId2"/>
                <a:stretch>
                  <a:fillRect l="-1212" t="-2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A459A6D-4A64-7E4B-0113-D1719EA8FC0D}"/>
              </a:ext>
            </a:extLst>
          </p:cNvPr>
          <p:cNvSpPr txBox="1"/>
          <p:nvPr/>
        </p:nvSpPr>
        <p:spPr>
          <a:xfrm>
            <a:off x="5020635" y="4244905"/>
            <a:ext cx="1458332" cy="58477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ea typeface="Calibri"/>
                <a:cs typeface="Calibri"/>
              </a:rPr>
              <a:t>5090</a:t>
            </a:r>
            <a:r>
              <a:rPr lang="en-US" sz="3200" b="1" dirty="0">
                <a:ea typeface="Calibri"/>
                <a:cs typeface="Calibri"/>
              </a:rPr>
              <a:t>..</a:t>
            </a:r>
            <a:endParaRPr lang="en-US" sz="2800" b="1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4374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BEBE4C-2F0E-E62B-2A35-C0AF2545A4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Dictionary Based Attack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320E0-CF22-710A-1C71-DC2DBDB9AD1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8758" y="1696517"/>
            <a:ext cx="3922069" cy="3464965"/>
          </a:xfrm>
        </p:spPr>
        <p:txBody>
          <a:bodyPr/>
          <a:lstStyle/>
          <a:p>
            <a:r>
              <a:rPr lang="en-US" sz="2400" b="1" dirty="0">
                <a:solidFill>
                  <a:srgbClr val="FF0000"/>
                </a:solidFill>
              </a:rPr>
              <a:t>The smart adversary collects the passwords from previous database leaks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b="1" dirty="0">
                <a:solidFill>
                  <a:srgbClr val="FF0000"/>
                </a:solidFill>
              </a:rPr>
              <a:t>and re-use them (or combine them) to increase his chances to break in </a:t>
            </a:r>
            <a:endParaRPr lang="en-US" sz="2400" dirty="0">
              <a:solidFill>
                <a:srgbClr val="FF0000"/>
              </a:solidFill>
            </a:endParaRPr>
          </a:p>
          <a:p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C8D96F-4644-7702-1530-F363536B9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102" y="1312001"/>
            <a:ext cx="6092140" cy="377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31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C86266-9347-61C2-3B4B-95C328A2A5A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Authentication – Basic Principles</a:t>
            </a:r>
            <a:endParaRPr lang="it-IT" dirty="0"/>
          </a:p>
        </p:txBody>
      </p:sp>
      <p:sp>
        <p:nvSpPr>
          <p:cNvPr id="4" name="Segnaposto contenuto 1">
            <a:extLst>
              <a:ext uri="{FF2B5EF4-FFF2-40B4-BE49-F238E27FC236}">
                <a16:creationId xmlns:a16="http://schemas.microsoft.com/office/drawing/2014/main" id="{1BFA4C0B-5B53-6817-38DF-1D8732A59D8E}"/>
              </a:ext>
            </a:extLst>
          </p:cNvPr>
          <p:cNvSpPr txBox="1">
            <a:spLocks/>
          </p:cNvSpPr>
          <p:nvPr/>
        </p:nvSpPr>
        <p:spPr>
          <a:xfrm>
            <a:off x="1604600" y="1096353"/>
            <a:ext cx="8572895" cy="897466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dirty="0"/>
              <a:t>Can we mitigate password attacks with better authentication systems?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E4CEB1-C584-9286-D987-FA83A43E5BDB}"/>
              </a:ext>
            </a:extLst>
          </p:cNvPr>
          <p:cNvSpPr txBox="1"/>
          <p:nvPr/>
        </p:nvSpPr>
        <p:spPr>
          <a:xfrm>
            <a:off x="709177" y="2188527"/>
            <a:ext cx="1098501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Knowledge factors (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what you know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 include all things users must know to access the system. Usernames, IDs, passwords and personal identification numbers (PINs) all fall under this category.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Possession factors (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what you have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consist of anything users must have in their possession to log in. This category includes one-time password tokens, key fobs, smartphone apps, and employee ID cards.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Inherence factors (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what you are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 include characteristics inherent to individuals that confirm their identity. This category includes the scope of biometrics, such as retina scans, fingerprint scans, facial recognition and Voice authentication.</a:t>
            </a:r>
            <a:endParaRPr lang="it-IT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243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C86266-9347-61C2-3B4B-95C328A2A5A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Two Factor Authentication</a:t>
            </a:r>
            <a:endParaRPr lang="it-IT" dirty="0"/>
          </a:p>
        </p:txBody>
      </p:sp>
      <p:sp>
        <p:nvSpPr>
          <p:cNvPr id="3" name="Segnaposto contenuto 1">
            <a:extLst>
              <a:ext uri="{FF2B5EF4-FFF2-40B4-BE49-F238E27FC236}">
                <a16:creationId xmlns:a16="http://schemas.microsoft.com/office/drawing/2014/main" id="{D646874A-5A1B-4518-662D-C739CC595039}"/>
              </a:ext>
            </a:extLst>
          </p:cNvPr>
          <p:cNvSpPr txBox="1">
            <a:spLocks/>
          </p:cNvSpPr>
          <p:nvPr/>
        </p:nvSpPr>
        <p:spPr>
          <a:xfrm>
            <a:off x="906767" y="1054711"/>
            <a:ext cx="10365578" cy="4778529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400" b="1" dirty="0">
                <a:latin typeface="Arial" panose="020B0604020202020204" pitchFamily="34" charset="0"/>
                <a:cs typeface="Arial" panose="020B0604020202020204" pitchFamily="34" charset="0"/>
              </a:rPr>
              <a:t>The user is granted the access to a system only after presenting different evidences that authenticate himself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Standard two factor authentication systems rely on: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Password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Mobile phone (SMS/email)</a:t>
            </a:r>
          </a:p>
        </p:txBody>
      </p:sp>
      <p:pic>
        <p:nvPicPr>
          <p:cNvPr id="5" name="Picture 2" descr="Image result for two factor authentication png">
            <a:extLst>
              <a:ext uri="{FF2B5EF4-FFF2-40B4-BE49-F238E27FC236}">
                <a16:creationId xmlns:a16="http://schemas.microsoft.com/office/drawing/2014/main" id="{EB336FC1-BD48-A4A8-C1AF-51CA6FD73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644" y="1734077"/>
            <a:ext cx="4763587" cy="266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695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C86266-9347-61C2-3B4B-95C328A2A5A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Two Factor Authentication</a:t>
            </a:r>
            <a:endParaRPr lang="it-IT" dirty="0"/>
          </a:p>
        </p:txBody>
      </p:sp>
      <p:sp>
        <p:nvSpPr>
          <p:cNvPr id="4" name="Segnaposto contenuto 1">
            <a:extLst>
              <a:ext uri="{FF2B5EF4-FFF2-40B4-BE49-F238E27FC236}">
                <a16:creationId xmlns:a16="http://schemas.microsoft.com/office/drawing/2014/main" id="{14F20E8F-B695-7687-E8FB-560B196EBC98}"/>
              </a:ext>
            </a:extLst>
          </p:cNvPr>
          <p:cNvSpPr txBox="1">
            <a:spLocks/>
          </p:cNvSpPr>
          <p:nvPr/>
        </p:nvSpPr>
        <p:spPr>
          <a:xfrm>
            <a:off x="1172487" y="1417320"/>
            <a:ext cx="10058400" cy="402336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Standard two factor authentication systems rely on</a:t>
            </a:r>
            <a:r>
              <a:rPr lang="en-US" dirty="0"/>
              <a:t>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Password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Mobile phone SMS/email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Login is performed by</a:t>
            </a:r>
            <a:r>
              <a:rPr lang="en-US" dirty="0"/>
              <a:t>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Entering the secret password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Entering a PIN sent to the user’s SMS</a:t>
            </a:r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The adversary has to</a:t>
            </a:r>
            <a:r>
              <a:rPr lang="en-US" dirty="0"/>
              <a:t>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Compromise the password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Steal your mobile-phone</a:t>
            </a:r>
          </a:p>
        </p:txBody>
      </p:sp>
      <p:pic>
        <p:nvPicPr>
          <p:cNvPr id="6" name="Picture 5" descr="Image result for hacker png">
            <a:extLst>
              <a:ext uri="{FF2B5EF4-FFF2-40B4-BE49-F238E27FC236}">
                <a16:creationId xmlns:a16="http://schemas.microsoft.com/office/drawing/2014/main" id="{7972E7C5-721C-4DAC-0A88-5678B3898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967" y="3568338"/>
            <a:ext cx="1872342" cy="187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980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lated image">
            <a:extLst>
              <a:ext uri="{FF2B5EF4-FFF2-40B4-BE49-F238E27FC236}">
                <a16:creationId xmlns:a16="http://schemas.microsoft.com/office/drawing/2014/main" id="{57C34C3B-226B-CCC1-D859-5AED384DC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082" y="2332617"/>
            <a:ext cx="3637621" cy="363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82239979-87A7-DFDD-67B7-622BAE3DA52D}"/>
              </a:ext>
            </a:extLst>
          </p:cNvPr>
          <p:cNvSpPr txBox="1">
            <a:spLocks/>
          </p:cNvSpPr>
          <p:nvPr/>
        </p:nvSpPr>
        <p:spPr>
          <a:xfrm>
            <a:off x="2400485" y="3053032"/>
            <a:ext cx="3993597" cy="21967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back in 10 min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C32B624D-1D2D-8BFB-A89D-4406ADDD0D04}"/>
              </a:ext>
            </a:extLst>
          </p:cNvPr>
          <p:cNvSpPr txBox="1">
            <a:spLocks/>
          </p:cNvSpPr>
          <p:nvPr/>
        </p:nvSpPr>
        <p:spPr>
          <a:xfrm>
            <a:off x="1869595" y="1069431"/>
            <a:ext cx="8568597" cy="14350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rgbClr val="00A6A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Break Time…</a:t>
            </a:r>
          </a:p>
        </p:txBody>
      </p:sp>
    </p:spTree>
    <p:extLst>
      <p:ext uri="{BB962C8B-B14F-4D97-AF65-F5344CB8AC3E}">
        <p14:creationId xmlns:p14="http://schemas.microsoft.com/office/powerpoint/2010/main" val="9144565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2032B5-E90F-8693-9782-B7704D49650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Introduction to Hash Functions</a:t>
            </a:r>
            <a:endParaRPr lang="it-IT" dirty="0"/>
          </a:p>
        </p:txBody>
      </p:sp>
      <p:sp>
        <p:nvSpPr>
          <p:cNvPr id="4" name="Segnaposto contenuto 1">
            <a:extLst>
              <a:ext uri="{FF2B5EF4-FFF2-40B4-BE49-F238E27FC236}">
                <a16:creationId xmlns:a16="http://schemas.microsoft.com/office/drawing/2014/main" id="{6DD7A162-600D-F149-D83C-758B225DFA47}"/>
              </a:ext>
            </a:extLst>
          </p:cNvPr>
          <p:cNvSpPr txBox="1">
            <a:spLocks/>
          </p:cNvSpPr>
          <p:nvPr/>
        </p:nvSpPr>
        <p:spPr>
          <a:xfrm>
            <a:off x="278582" y="1228133"/>
            <a:ext cx="11846210" cy="45420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</a:t>
            </a:r>
            <a:r>
              <a:rPr lang="en-US" b="1" dirty="0"/>
              <a:t>hash function</a:t>
            </a:r>
            <a:r>
              <a:rPr lang="en-US" dirty="0"/>
              <a:t> is a function used to map data of </a:t>
            </a:r>
            <a:r>
              <a:rPr lang="en-US" b="1" dirty="0"/>
              <a:t>arbitrary</a:t>
            </a:r>
            <a:r>
              <a:rPr lang="en-US" dirty="0"/>
              <a:t> size to data of a </a:t>
            </a:r>
            <a:r>
              <a:rPr lang="en-US" b="1" dirty="0"/>
              <a:t>fixed</a:t>
            </a:r>
            <a:r>
              <a:rPr lang="en-US" dirty="0"/>
              <a:t> size.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Example of hashing functions are: </a:t>
            </a:r>
            <a:r>
              <a:rPr lang="en-US" b="1" dirty="0"/>
              <a:t>MD5, RIPEMD-160, SHA-1, SHA-2, SHA-3</a:t>
            </a:r>
          </a:p>
        </p:txBody>
      </p:sp>
      <p:pic>
        <p:nvPicPr>
          <p:cNvPr id="5" name="Picture 2" descr="Image result for hash function">
            <a:extLst>
              <a:ext uri="{FF2B5EF4-FFF2-40B4-BE49-F238E27FC236}">
                <a16:creationId xmlns:a16="http://schemas.microsoft.com/office/drawing/2014/main" id="{7557043C-33CA-1D67-854D-5208EC5C6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393" y="1924916"/>
            <a:ext cx="4652754" cy="314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931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2032B5-E90F-8693-9782-B7704D49650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Introduction to Hash Functions</a:t>
            </a:r>
            <a:endParaRPr lang="it-IT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8719F9B3-A860-894D-12C0-D2284C240F7C}"/>
              </a:ext>
            </a:extLst>
          </p:cNvPr>
          <p:cNvSpPr txBox="1">
            <a:spLocks noChangeArrowheads="1"/>
          </p:cNvSpPr>
          <p:nvPr/>
        </p:nvSpPr>
        <p:spPr>
          <a:xfrm>
            <a:off x="5696607" y="1522796"/>
            <a:ext cx="4114800" cy="3048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The hash value represents concisely the longer message</a:t>
            </a:r>
          </a:p>
          <a:p>
            <a:pPr lvl="1"/>
            <a:r>
              <a:rPr lang="en-US" alt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may called the </a:t>
            </a:r>
            <a:r>
              <a:rPr lang="en-US" altLang="it-IT" sz="2000" i="1" dirty="0">
                <a:latin typeface="Calibri" panose="020F0502020204030204" pitchFamily="34" charset="0"/>
                <a:cs typeface="Calibri" panose="020F0502020204030204" pitchFamily="34" charset="0"/>
              </a:rPr>
              <a:t>message diges</a:t>
            </a:r>
            <a:r>
              <a:rPr lang="en-US" alt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  <a:p>
            <a:endParaRPr lang="en-US" altLang="it-IT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A message digest is as a ``digital fingerprint'' of the original document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3E68EF83-298D-A450-E471-7E7CC6A306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71"/>
          <a:stretch/>
        </p:blipFill>
        <p:spPr bwMode="auto">
          <a:xfrm>
            <a:off x="998483" y="1105998"/>
            <a:ext cx="4114800" cy="4646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7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552FEF32-F708-5D6F-E212-B0B623516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3491" y="4909528"/>
            <a:ext cx="4572000" cy="708025"/>
          </a:xfrm>
          <a:prstGeom prst="rect">
            <a:avLst/>
          </a:prstGeom>
          <a:solidFill>
            <a:srgbClr val="0076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AU" alt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condenses arbitrary message to fixed size</a:t>
            </a:r>
          </a:p>
          <a:p>
            <a:pPr lvl="1" algn="ctr" eaLnBrk="1" hangingPunct="1">
              <a:buFont typeface="Wingdings" panose="05000000000000000000" pitchFamily="2" charset="2"/>
              <a:buNone/>
            </a:pPr>
            <a:r>
              <a:rPr lang="en-US" altLang="it-IT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it-IT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=</a:t>
            </a:r>
            <a:r>
              <a:rPr lang="en-US" altLang="it-IT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H</a:t>
            </a:r>
            <a:r>
              <a:rPr lang="en-US" altLang="it-IT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it-IT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it-IT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5BF76E-5515-F3B2-B93C-C2D12A0D76C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8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407" y="2127633"/>
            <a:ext cx="1524000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1490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005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A48C1D-17E0-45E4-B458-8EE41AA9CAE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it-IT" dirty="0">
                <a:latin typeface="Calibri" panose="020F0502020204030204" pitchFamily="34" charset="0"/>
              </a:rPr>
              <a:t>Hashing V.S. Encryption</a:t>
            </a:r>
            <a:endParaRPr lang="it-IT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B4B7A1-DB33-EB6E-4763-A6E6D79F817D}"/>
              </a:ext>
            </a:extLst>
          </p:cNvPr>
          <p:cNvSpPr/>
          <p:nvPr/>
        </p:nvSpPr>
        <p:spPr>
          <a:xfrm>
            <a:off x="1676400" y="4421188"/>
            <a:ext cx="8305800" cy="20574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1EF415-5ED7-9643-5F6E-CA065C197D56}"/>
              </a:ext>
            </a:extLst>
          </p:cNvPr>
          <p:cNvSpPr/>
          <p:nvPr/>
        </p:nvSpPr>
        <p:spPr>
          <a:xfrm>
            <a:off x="1676400" y="1449388"/>
            <a:ext cx="8305800" cy="28194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Calibri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BA31E7-5F12-1C67-7434-DD5D35192685}"/>
              </a:ext>
            </a:extLst>
          </p:cNvPr>
          <p:cNvSpPr txBox="1">
            <a:spLocks/>
          </p:cNvSpPr>
          <p:nvPr/>
        </p:nvSpPr>
        <p:spPr>
          <a:xfrm>
            <a:off x="1371600" y="6073174"/>
            <a:ext cx="8229600" cy="457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it-IT" sz="2000" dirty="0">
                <a:latin typeface="Calibri" panose="020F0502020204030204" pitchFamily="34" charset="0"/>
              </a:rPr>
              <a:t>Hashing is one-way.  There is no 'de-hashing</a:t>
            </a:r>
            <a:r>
              <a:rPr lang="en-US" altLang="en-US" sz="2000" dirty="0">
                <a:latin typeface="Calibri" panose="020F0502020204030204" pitchFamily="34" charset="0"/>
              </a:rPr>
              <a:t>’</a:t>
            </a:r>
            <a:endParaRPr lang="en-US" altLang="it-IT" sz="2000" dirty="0">
              <a:latin typeface="Calibri" panose="020F0502020204030204" pitchFamily="34" charset="0"/>
            </a:endParaRPr>
          </a:p>
        </p:txBody>
      </p:sp>
      <p:grpSp>
        <p:nvGrpSpPr>
          <p:cNvPr id="7" name="Group 27">
            <a:extLst>
              <a:ext uri="{FF2B5EF4-FFF2-40B4-BE49-F238E27FC236}">
                <a16:creationId xmlns:a16="http://schemas.microsoft.com/office/drawing/2014/main" id="{3493D07A-5F67-4F33-C34E-1C222AF9C8EF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1525588"/>
            <a:ext cx="7772400" cy="990600"/>
            <a:chOff x="838200" y="1295400"/>
            <a:chExt cx="7772400" cy="99060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0CBF5F5-4839-43B6-94D1-4B3E5163BC7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19400" y="1828800"/>
              <a:ext cx="1295400" cy="1588"/>
            </a:xfrm>
            <a:prstGeom prst="straightConnector1">
              <a:avLst/>
            </a:prstGeom>
            <a:noFill/>
            <a:ln w="41275">
              <a:solidFill>
                <a:srgbClr val="000090"/>
              </a:solidFill>
              <a:round/>
              <a:headEnd/>
              <a:tailEnd type="triangle" w="lg" len="med"/>
            </a:ln>
            <a:effectLst>
              <a:outerShdw blurRad="38100" dist="25400" dir="5400000" rotWithShape="0">
                <a:srgbClr val="808080">
                  <a:alpha val="39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0E5D05D-F94F-8C50-1E8F-7C2A5678EE7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105400" y="1752600"/>
              <a:ext cx="1143000" cy="1588"/>
            </a:xfrm>
            <a:prstGeom prst="straightConnector1">
              <a:avLst/>
            </a:prstGeom>
            <a:noFill/>
            <a:ln w="41275">
              <a:solidFill>
                <a:srgbClr val="000090"/>
              </a:solidFill>
              <a:round/>
              <a:headEnd/>
              <a:tailEnd type="triangle" w="lg" len="med"/>
            </a:ln>
            <a:effectLst>
              <a:outerShdw blurRad="38100" dist="25400" dir="5400000" rotWithShape="0">
                <a:srgbClr val="808080">
                  <a:alpha val="39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331B6DA-E17F-B255-BE65-9EC4DA7F6F02}"/>
                </a:ext>
              </a:extLst>
            </p:cNvPr>
            <p:cNvSpPr/>
            <p:nvPr/>
          </p:nvSpPr>
          <p:spPr>
            <a:xfrm>
              <a:off x="838200" y="1295400"/>
              <a:ext cx="2133600" cy="990600"/>
            </a:xfrm>
            <a:prstGeom prst="rect">
              <a:avLst/>
            </a:prstGeom>
            <a:gradFill>
              <a:gsLst>
                <a:gs pos="0">
                  <a:srgbClr val="1360C2"/>
                </a:gs>
                <a:gs pos="100000">
                  <a:srgbClr val="1577F2"/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solidFill>
                    <a:srgbClr val="FFFFFF"/>
                  </a:solidFill>
                  <a:latin typeface="Calibri" charset="0"/>
                  <a:ea typeface="ＭＳ Ｐゴシック" charset="-128"/>
                  <a:cs typeface="ＭＳ Ｐゴシック" charset="-128"/>
                </a:rPr>
                <a:t>Hello, world.</a:t>
              </a:r>
            </a:p>
            <a:p>
              <a:pPr algn="ctr">
                <a:defRPr/>
              </a:pPr>
              <a:r>
                <a:rPr lang="en-US" sz="1600" dirty="0">
                  <a:solidFill>
                    <a:srgbClr val="FFFFFF"/>
                  </a:solidFill>
                  <a:latin typeface="Calibri" charset="0"/>
                  <a:ea typeface="ＭＳ Ｐゴシック" charset="-128"/>
                  <a:cs typeface="ＭＳ Ｐゴシック" charset="-128"/>
                </a:rPr>
                <a:t>A sample sentence to show encryption.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259C572-2EA3-6313-7FAB-C553C80530E4}"/>
                </a:ext>
              </a:extLst>
            </p:cNvPr>
            <p:cNvSpPr/>
            <p:nvPr/>
          </p:nvSpPr>
          <p:spPr>
            <a:xfrm>
              <a:off x="4114800" y="1371600"/>
              <a:ext cx="990600" cy="76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latin typeface="Calibri"/>
                </a:rPr>
                <a:t>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7B1439-BA27-967A-3991-116032031015}"/>
                </a:ext>
              </a:extLst>
            </p:cNvPr>
            <p:cNvSpPr/>
            <p:nvPr/>
          </p:nvSpPr>
          <p:spPr>
            <a:xfrm>
              <a:off x="6248400" y="1295400"/>
              <a:ext cx="2362200" cy="990600"/>
            </a:xfrm>
            <a:prstGeom prst="rect">
              <a:avLst/>
            </a:prstGeom>
            <a:gradFill>
              <a:gsLst>
                <a:gs pos="0">
                  <a:srgbClr val="1360C2"/>
                </a:gs>
                <a:gs pos="100000">
                  <a:srgbClr val="1577F2"/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latin typeface="Calibri"/>
                </a:rPr>
                <a:t>NhbXBsZSBzZW50ZW5jZSB0byBzaG93IEVuY3J5cHRpb24KsZSBzZ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10A72E3-B0AA-ABD3-BD88-28B1044FEC56}"/>
                </a:ext>
              </a:extLst>
            </p:cNvPr>
            <p:cNvSpPr/>
            <p:nvPr/>
          </p:nvSpPr>
          <p:spPr>
            <a:xfrm>
              <a:off x="3276600" y="1371600"/>
              <a:ext cx="381000" cy="304800"/>
            </a:xfrm>
            <a:prstGeom prst="rect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b"/>
            <a:lstStyle/>
            <a:p>
              <a:pPr algn="ctr">
                <a:defRPr/>
              </a:pPr>
              <a:r>
                <a:rPr lang="en-US" sz="1600" dirty="0" err="1">
                  <a:latin typeface="Calibri"/>
                </a:rPr>
                <a:t>k</a:t>
              </a:r>
              <a:endParaRPr lang="en-US" sz="1600" dirty="0">
                <a:latin typeface="Calibri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4CC82C9-F6BC-D59F-8BCA-9CAB2F09288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57600" y="1524000"/>
              <a:ext cx="457200" cy="1588"/>
            </a:xfrm>
            <a:prstGeom prst="straightConnector1">
              <a:avLst/>
            </a:prstGeom>
            <a:noFill/>
            <a:ln w="41275">
              <a:solidFill>
                <a:srgbClr val="000090"/>
              </a:solidFill>
              <a:round/>
              <a:headEnd/>
              <a:tailEnd type="triangle" w="lg" len="med"/>
            </a:ln>
            <a:effectLst>
              <a:outerShdw blurRad="38100" dist="25400" dir="5400000" rotWithShape="0">
                <a:srgbClr val="808080">
                  <a:alpha val="39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" name="Group 28">
            <a:extLst>
              <a:ext uri="{FF2B5EF4-FFF2-40B4-BE49-F238E27FC236}">
                <a16:creationId xmlns:a16="http://schemas.microsoft.com/office/drawing/2014/main" id="{749246AC-A764-4A96-0D1E-D2FBB5C400FD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2744788"/>
            <a:ext cx="7772400" cy="1066800"/>
            <a:chOff x="838200" y="2514600"/>
            <a:chExt cx="7772400" cy="1066800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4D19099-1B54-0B3A-ABE0-9D51B800DD8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2971800" y="2971800"/>
              <a:ext cx="1143000" cy="1588"/>
            </a:xfrm>
            <a:prstGeom prst="straightConnector1">
              <a:avLst/>
            </a:prstGeom>
            <a:noFill/>
            <a:ln w="41275">
              <a:solidFill>
                <a:srgbClr val="000090"/>
              </a:solidFill>
              <a:round/>
              <a:headEnd/>
              <a:tailEnd type="triangle" w="lg" len="med"/>
            </a:ln>
            <a:effectLst>
              <a:outerShdw blurRad="38100" dist="25400" dir="5400000" rotWithShape="0">
                <a:srgbClr val="808080">
                  <a:alpha val="39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39AB37F-3754-92DE-28F8-99178BC473F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5105400" y="3124200"/>
              <a:ext cx="1219200" cy="1588"/>
            </a:xfrm>
            <a:prstGeom prst="straightConnector1">
              <a:avLst/>
            </a:prstGeom>
            <a:noFill/>
            <a:ln w="41275">
              <a:solidFill>
                <a:srgbClr val="000090"/>
              </a:solidFill>
              <a:round/>
              <a:headEnd/>
              <a:tailEnd type="triangle" w="lg" len="med"/>
            </a:ln>
            <a:effectLst>
              <a:outerShdw blurRad="38100" dist="25400" dir="5400000" rotWithShape="0">
                <a:srgbClr val="808080">
                  <a:alpha val="39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60185F4-9CA1-5FAB-B512-D9CC57991125}"/>
                </a:ext>
              </a:extLst>
            </p:cNvPr>
            <p:cNvSpPr/>
            <p:nvPr/>
          </p:nvSpPr>
          <p:spPr>
            <a:xfrm>
              <a:off x="838200" y="2514600"/>
              <a:ext cx="2133600" cy="990600"/>
            </a:xfrm>
            <a:prstGeom prst="rect">
              <a:avLst/>
            </a:prstGeom>
            <a:gradFill>
              <a:gsLst>
                <a:gs pos="0">
                  <a:srgbClr val="1360C2"/>
                </a:gs>
                <a:gs pos="100000">
                  <a:srgbClr val="1577F2"/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solidFill>
                    <a:srgbClr val="FFFFFF"/>
                  </a:solidFill>
                  <a:latin typeface="Calibri" charset="0"/>
                  <a:ea typeface="ＭＳ Ｐゴシック" charset="-128"/>
                  <a:cs typeface="ＭＳ Ｐゴシック" charset="-128"/>
                </a:rPr>
                <a:t>Hello, world.</a:t>
              </a:r>
            </a:p>
            <a:p>
              <a:pPr algn="ctr">
                <a:defRPr/>
              </a:pPr>
              <a:r>
                <a:rPr lang="en-US" sz="1600" dirty="0">
                  <a:solidFill>
                    <a:srgbClr val="FFFFFF"/>
                  </a:solidFill>
                  <a:latin typeface="Calibri" charset="0"/>
                  <a:ea typeface="ＭＳ Ｐゴシック" charset="-128"/>
                  <a:cs typeface="ＭＳ Ｐゴシック" charset="-128"/>
                </a:rPr>
                <a:t>A sample sentence to show encryption.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B767F4F-713B-8CA3-34AA-6E21D96CBCC3}"/>
                </a:ext>
              </a:extLst>
            </p:cNvPr>
            <p:cNvSpPr/>
            <p:nvPr/>
          </p:nvSpPr>
          <p:spPr>
            <a:xfrm>
              <a:off x="4114800" y="2590800"/>
              <a:ext cx="990600" cy="76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latin typeface="Calibri"/>
                </a:rPr>
                <a:t>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B73B933-D943-6A48-D0F8-DC30FD581341}"/>
                </a:ext>
              </a:extLst>
            </p:cNvPr>
            <p:cNvSpPr/>
            <p:nvPr/>
          </p:nvSpPr>
          <p:spPr>
            <a:xfrm>
              <a:off x="6248400" y="2590800"/>
              <a:ext cx="2362200" cy="990600"/>
            </a:xfrm>
            <a:prstGeom prst="rect">
              <a:avLst/>
            </a:prstGeom>
            <a:gradFill>
              <a:gsLst>
                <a:gs pos="0">
                  <a:srgbClr val="1360C2"/>
                </a:gs>
                <a:gs pos="100000">
                  <a:srgbClr val="1577F2"/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latin typeface="Calibri"/>
                </a:rPr>
                <a:t>NhbXBsZSBzZW50ZW5jZSB0byBzaG93IEVuY3J5cHRpb24KsZSBzZ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3E2CB47-C9B5-E0CA-3121-11F4DE6B90AA}"/>
                </a:ext>
              </a:extLst>
            </p:cNvPr>
            <p:cNvSpPr/>
            <p:nvPr/>
          </p:nvSpPr>
          <p:spPr>
            <a:xfrm>
              <a:off x="5486400" y="2590800"/>
              <a:ext cx="381000" cy="304800"/>
            </a:xfrm>
            <a:prstGeom prst="rect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b"/>
            <a:lstStyle/>
            <a:p>
              <a:pPr algn="ctr">
                <a:defRPr/>
              </a:pPr>
              <a:r>
                <a:rPr lang="en-US" sz="1600" dirty="0" err="1">
                  <a:latin typeface="Calibri"/>
                </a:rPr>
                <a:t>k</a:t>
              </a:r>
              <a:endParaRPr lang="en-US" sz="1600" dirty="0">
                <a:latin typeface="Calibri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ECE3E4D-9A5B-6984-F793-EE106A7CA14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5105400" y="2743200"/>
              <a:ext cx="381000" cy="1588"/>
            </a:xfrm>
            <a:prstGeom prst="straightConnector1">
              <a:avLst/>
            </a:prstGeom>
            <a:noFill/>
            <a:ln w="41275">
              <a:solidFill>
                <a:srgbClr val="000090"/>
              </a:solidFill>
              <a:round/>
              <a:headEnd/>
              <a:tailEnd type="triangle" w="lg" len="med"/>
            </a:ln>
            <a:effectLst>
              <a:outerShdw blurRad="38100" dist="25400" dir="5400000" rotWithShape="0">
                <a:srgbClr val="808080">
                  <a:alpha val="39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C6BE177-4AC7-C3CD-FD69-F03860541F28}"/>
              </a:ext>
            </a:extLst>
          </p:cNvPr>
          <p:cNvSpPr txBox="1">
            <a:spLocks/>
          </p:cNvSpPr>
          <p:nvPr/>
        </p:nvSpPr>
        <p:spPr bwMode="auto">
          <a:xfrm>
            <a:off x="1600200" y="3811588"/>
            <a:ext cx="82296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73050" indent="-2730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47688" indent="-2730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274638" lvl="1" indent="0" eaLnBrk="1" hangingPunct="1">
              <a:spcBef>
                <a:spcPts val="500"/>
              </a:spcBef>
              <a:buClr>
                <a:schemeClr val="accent2"/>
              </a:buClr>
              <a:buSzPct val="76000"/>
            </a:pPr>
            <a:r>
              <a:rPr lang="en-US" altLang="it-IT" sz="2000" dirty="0">
                <a:solidFill>
                  <a:schemeClr val="tx2"/>
                </a:solidFill>
                <a:latin typeface="Calibri" panose="020F0502020204030204" pitchFamily="34" charset="0"/>
              </a:rPr>
              <a:t>Encryption is two way, and requires a key to encrypt/decrypt</a:t>
            </a:r>
          </a:p>
          <a:p>
            <a:pPr eaLnBrk="1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</a:pPr>
            <a:endParaRPr lang="en-US" altLang="it-IT" dirty="0">
              <a:latin typeface="Calibri" panose="020F0502020204030204" pitchFamily="34" charset="0"/>
            </a:endParaRPr>
          </a:p>
        </p:txBody>
      </p:sp>
      <p:grpSp>
        <p:nvGrpSpPr>
          <p:cNvPr id="24" name="Group 31">
            <a:extLst>
              <a:ext uri="{FF2B5EF4-FFF2-40B4-BE49-F238E27FC236}">
                <a16:creationId xmlns:a16="http://schemas.microsoft.com/office/drawing/2014/main" id="{D2A298AD-F8C6-0BAF-AD8F-FEBE77AA7049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4573588"/>
            <a:ext cx="7620000" cy="1447800"/>
            <a:chOff x="838200" y="4343400"/>
            <a:chExt cx="7620000" cy="1447800"/>
          </a:xfrm>
        </p:grpSpPr>
        <p:sp>
          <p:nvSpPr>
            <p:cNvPr id="25" name="Trapezoid 24">
              <a:extLst>
                <a:ext uri="{FF2B5EF4-FFF2-40B4-BE49-F238E27FC236}">
                  <a16:creationId xmlns:a16="http://schemas.microsoft.com/office/drawing/2014/main" id="{F66D4E33-D2BA-FC4B-E9C4-FD86865E08E1}"/>
                </a:ext>
              </a:extLst>
            </p:cNvPr>
            <p:cNvSpPr/>
            <p:nvPr/>
          </p:nvSpPr>
          <p:spPr>
            <a:xfrm rot="5400000">
              <a:off x="3962400" y="4495800"/>
              <a:ext cx="1219200" cy="914400"/>
            </a:xfrm>
            <a:prstGeom prst="trapezoid">
              <a:avLst>
                <a:gd name="adj" fmla="val 39583"/>
              </a:avLst>
            </a:prstGeom>
            <a:solidFill>
              <a:schemeClr val="accent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anchor="ctr"/>
            <a:lstStyle/>
            <a:p>
              <a:pPr algn="ctr">
                <a:defRPr/>
              </a:pPr>
              <a:r>
                <a:rPr lang="en-US" dirty="0" err="1">
                  <a:latin typeface="Calibri"/>
                </a:rPr>
                <a:t>h</a:t>
              </a:r>
              <a:endParaRPr lang="en-US" dirty="0">
                <a:latin typeface="Calibri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F763F99-1B06-AAB8-6D33-8F3327207DC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19400" y="4876800"/>
              <a:ext cx="1295400" cy="1588"/>
            </a:xfrm>
            <a:prstGeom prst="straightConnector1">
              <a:avLst/>
            </a:prstGeom>
            <a:noFill/>
            <a:ln w="41275">
              <a:solidFill>
                <a:srgbClr val="000090"/>
              </a:solidFill>
              <a:round/>
              <a:headEnd/>
              <a:tailEnd type="triangle" w="lg" len="med"/>
            </a:ln>
            <a:effectLst>
              <a:outerShdw blurRad="38100" dist="25400" dir="5400000" rotWithShape="0">
                <a:srgbClr val="808080">
                  <a:alpha val="39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24B9252-81E2-4D32-4148-AD049D3D9EE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029200" y="4876800"/>
              <a:ext cx="1219200" cy="1588"/>
            </a:xfrm>
            <a:prstGeom prst="straightConnector1">
              <a:avLst/>
            </a:prstGeom>
            <a:noFill/>
            <a:ln w="41275">
              <a:solidFill>
                <a:srgbClr val="000090"/>
              </a:solidFill>
              <a:round/>
              <a:headEnd/>
              <a:tailEnd type="triangle" w="lg" len="med"/>
            </a:ln>
            <a:effectLst>
              <a:outerShdw blurRad="38100" dist="25400" dir="5400000" rotWithShape="0">
                <a:srgbClr val="808080">
                  <a:alpha val="39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3FD5721-8C4C-E923-E84E-03E015C82507}"/>
                </a:ext>
              </a:extLst>
            </p:cNvPr>
            <p:cNvSpPr/>
            <p:nvPr/>
          </p:nvSpPr>
          <p:spPr>
            <a:xfrm>
              <a:off x="6248400" y="4648200"/>
              <a:ext cx="2209800" cy="6096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latin typeface="Calibri"/>
                </a:rPr>
                <a:t>52f21cf7c7034a20</a:t>
              </a:r>
              <a:br>
                <a:rPr lang="en-US" sz="1600" dirty="0">
                  <a:latin typeface="Calibri"/>
                </a:rPr>
              </a:br>
              <a:r>
                <a:rPr lang="en-US" sz="1600" dirty="0">
                  <a:latin typeface="Calibri"/>
                </a:rPr>
                <a:t>17a21e17e061a863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BD541CF-73CE-8705-AF6B-2A431E9A2D43}"/>
                </a:ext>
              </a:extLst>
            </p:cNvPr>
            <p:cNvSpPr/>
            <p:nvPr/>
          </p:nvSpPr>
          <p:spPr>
            <a:xfrm>
              <a:off x="838200" y="4343400"/>
              <a:ext cx="2133600" cy="1447800"/>
            </a:xfrm>
            <a:prstGeom prst="rect">
              <a:avLst/>
            </a:prstGeom>
            <a:gradFill>
              <a:gsLst>
                <a:gs pos="0">
                  <a:srgbClr val="1360C2"/>
                </a:gs>
                <a:gs pos="100000">
                  <a:srgbClr val="1577F2"/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latin typeface="Calibri"/>
                </a:rPr>
                <a:t>This is a clear text that can easily read without using the key.  The sentence is longer than the text above.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C5F206A-D861-0DDC-E841-EB15C3CE67F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5029200" y="5105400"/>
              <a:ext cx="1219200" cy="1588"/>
            </a:xfrm>
            <a:prstGeom prst="straightConnector1">
              <a:avLst/>
            </a:prstGeom>
            <a:noFill/>
            <a:ln w="41275">
              <a:solidFill>
                <a:srgbClr val="000090"/>
              </a:solidFill>
              <a:round/>
              <a:headEnd/>
              <a:tailEnd type="triangle" w="lg" len="med"/>
            </a:ln>
            <a:effectLst>
              <a:outerShdw blurRad="38100" dist="25400" dir="5400000" rotWithShape="0">
                <a:srgbClr val="808080">
                  <a:alpha val="39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" name="&quot;No&quot; Symbol 26">
              <a:extLst>
                <a:ext uri="{FF2B5EF4-FFF2-40B4-BE49-F238E27FC236}">
                  <a16:creationId xmlns:a16="http://schemas.microsoft.com/office/drawing/2014/main" id="{87EEB4AA-7F10-39D3-D50D-72FDD2042B9C}"/>
                </a:ext>
              </a:extLst>
            </p:cNvPr>
            <p:cNvSpPr/>
            <p:nvPr/>
          </p:nvSpPr>
          <p:spPr>
            <a:xfrm>
              <a:off x="5410200" y="4953000"/>
              <a:ext cx="381000" cy="381000"/>
            </a:xfrm>
            <a:prstGeom prst="noSmoking">
              <a:avLst>
                <a:gd name="adj" fmla="val 15418"/>
              </a:avLst>
            </a:prstGeom>
            <a:solidFill>
              <a:srgbClr val="80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967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B01E67-FC2A-8A5D-A459-DC28D224262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it-IT" dirty="0">
                <a:latin typeface="Calibri" panose="020F0502020204030204" pitchFamily="34" charset="0"/>
              </a:rPr>
              <a:t>Hash Function Applications</a:t>
            </a:r>
            <a:endParaRPr lang="it-IT" dirty="0"/>
          </a:p>
        </p:txBody>
      </p:sp>
      <p:sp>
        <p:nvSpPr>
          <p:cNvPr id="4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E9485448-C0B9-3D22-95AB-61C7BCC5A3C6}"/>
              </a:ext>
            </a:extLst>
          </p:cNvPr>
          <p:cNvSpPr txBox="1">
            <a:spLocks noChangeArrowheads="1"/>
          </p:cNvSpPr>
          <p:nvPr/>
        </p:nvSpPr>
        <p:spPr>
          <a:xfrm>
            <a:off x="1012539" y="1077311"/>
            <a:ext cx="8229600" cy="49371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it-IT" sz="2400" dirty="0">
                <a:latin typeface="Calibri" panose="020F0502020204030204" pitchFamily="34" charset="0"/>
              </a:rPr>
              <a:t>Used Alone</a:t>
            </a:r>
          </a:p>
          <a:p>
            <a:pPr lvl="1"/>
            <a:r>
              <a:rPr lang="en-US" altLang="it-IT" b="1" dirty="0">
                <a:latin typeface="Calibri" panose="020F0502020204030204" pitchFamily="34" charset="0"/>
              </a:rPr>
              <a:t>Fingerprint</a:t>
            </a:r>
            <a:r>
              <a:rPr lang="en-US" altLang="it-IT" dirty="0">
                <a:latin typeface="Calibri" panose="020F0502020204030204" pitchFamily="34" charset="0"/>
              </a:rPr>
              <a:t> -- file integrity verification, public key fingerprint</a:t>
            </a:r>
          </a:p>
          <a:p>
            <a:pPr lvl="1"/>
            <a:r>
              <a:rPr lang="en-US" altLang="it-IT" b="1" dirty="0">
                <a:latin typeface="Calibri" panose="020F0502020204030204" pitchFamily="34" charset="0"/>
              </a:rPr>
              <a:t>Password storage </a:t>
            </a:r>
            <a:r>
              <a:rPr lang="en-US" altLang="it-IT" dirty="0">
                <a:latin typeface="Calibri" panose="020F0502020204030204" pitchFamily="34" charset="0"/>
              </a:rPr>
              <a:t>(one-way encryption)</a:t>
            </a:r>
          </a:p>
          <a:p>
            <a:endParaRPr lang="en-US" altLang="it-IT" sz="24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it-IT" sz="2400" dirty="0">
                <a:latin typeface="Calibri" panose="020F0502020204030204" pitchFamily="34" charset="0"/>
              </a:rPr>
              <a:t>Combined with encryption functions</a:t>
            </a:r>
          </a:p>
          <a:p>
            <a:pPr lvl="1"/>
            <a:r>
              <a:rPr lang="en-US" altLang="it-IT" b="1" dirty="0">
                <a:latin typeface="Calibri" panose="020F0502020204030204" pitchFamily="34" charset="0"/>
              </a:rPr>
              <a:t>Hash based Message Authentication Code </a:t>
            </a:r>
            <a:r>
              <a:rPr lang="en-US" altLang="it-IT" dirty="0">
                <a:latin typeface="Calibri" panose="020F0502020204030204" pitchFamily="34" charset="0"/>
              </a:rPr>
              <a:t>(HMAC)</a:t>
            </a:r>
          </a:p>
          <a:p>
            <a:pPr lvl="2"/>
            <a:r>
              <a:rPr lang="en-US" altLang="it-IT" dirty="0">
                <a:latin typeface="Calibri" panose="020F0502020204030204" pitchFamily="34" charset="0"/>
              </a:rPr>
              <a:t>protects both a message's integrity and confidentiality</a:t>
            </a:r>
          </a:p>
          <a:p>
            <a:pPr lvl="1"/>
            <a:r>
              <a:rPr lang="en-US" altLang="it-IT" b="1" dirty="0">
                <a:latin typeface="Calibri" panose="020F0502020204030204" pitchFamily="34" charset="0"/>
              </a:rPr>
              <a:t>Digital signature</a:t>
            </a:r>
          </a:p>
          <a:p>
            <a:pPr lvl="2"/>
            <a:r>
              <a:rPr lang="en-US" altLang="it-IT" dirty="0">
                <a:latin typeface="Calibri" panose="020F0502020204030204" pitchFamily="34" charset="0"/>
              </a:rPr>
              <a:t>Ensuring Non-repudiation</a:t>
            </a:r>
          </a:p>
          <a:p>
            <a:pPr lvl="2"/>
            <a:r>
              <a:rPr lang="en-US" altLang="it-IT" dirty="0">
                <a:latin typeface="Calibri" panose="020F0502020204030204" pitchFamily="34" charset="0"/>
              </a:rPr>
              <a:t>Encrypt hash with private (signing) key and verify with public (verification) key</a:t>
            </a:r>
          </a:p>
          <a:p>
            <a:endParaRPr lang="en-US" altLang="it-IT" sz="2400" dirty="0">
              <a:latin typeface="Calibri" panose="020F0502020204030204" pitchFamily="34" charset="0"/>
            </a:endParaRPr>
          </a:p>
          <a:p>
            <a:pPr lvl="2"/>
            <a:endParaRPr lang="en-US" altLang="it-IT" sz="2400" dirty="0">
              <a:latin typeface="Calibri" panose="020F0502020204030204" pitchFamily="34" charset="0"/>
            </a:endParaRPr>
          </a:p>
          <a:p>
            <a:endParaRPr lang="en-US" altLang="it-IT" sz="2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787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232824-361D-23C7-5408-12C1A523C78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Passwords</a:t>
            </a:r>
          </a:p>
        </p:txBody>
      </p:sp>
      <p:sp>
        <p:nvSpPr>
          <p:cNvPr id="6" name="Segnaposto contenuto 1">
            <a:extLst>
              <a:ext uri="{FF2B5EF4-FFF2-40B4-BE49-F238E27FC236}">
                <a16:creationId xmlns:a16="http://schemas.microsoft.com/office/drawing/2014/main" id="{3A6FCC7E-446A-7EAF-4458-FDC04E0DBC13}"/>
              </a:ext>
            </a:extLst>
          </p:cNvPr>
          <p:cNvSpPr txBox="1">
            <a:spLocks/>
          </p:cNvSpPr>
          <p:nvPr/>
        </p:nvSpPr>
        <p:spPr>
          <a:xfrm>
            <a:off x="854393" y="1581415"/>
            <a:ext cx="10058400" cy="40233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What is a password 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It is an arbitrary long sequence of characters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It should be secret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It should be difficult to guess</a:t>
            </a:r>
          </a:p>
        </p:txBody>
      </p:sp>
      <p:pic>
        <p:nvPicPr>
          <p:cNvPr id="7" name="Picture 2" descr="Image result for password png">
            <a:extLst>
              <a:ext uri="{FF2B5EF4-FFF2-40B4-BE49-F238E27FC236}">
                <a16:creationId xmlns:a16="http://schemas.microsoft.com/office/drawing/2014/main" id="{201E0EDE-B9EF-0A5F-2DCC-BD103A6A1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277" y="3156651"/>
            <a:ext cx="4248014" cy="229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544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2032B5-E90F-8693-9782-B7704D49650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Hash Functions – Security Requirements</a:t>
            </a:r>
            <a:endParaRPr lang="it-IT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691A0A7-B8F8-5EEE-D29F-2C843E08CC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09" y="1297494"/>
            <a:ext cx="4771363" cy="354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Times" panose="02020603050405020304" pitchFamily="18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CC"/>
              </a:buClr>
              <a:buSzPct val="100000"/>
              <a:buFont typeface="Times" panose="02020603050405020304" pitchFamily="18" charset="0"/>
              <a:buNone/>
              <a:tabLst/>
              <a:defRPr/>
            </a:pPr>
            <a:endParaRPr kumimoji="0" lang="en-US" altLang="it-IT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CC"/>
              </a:buClr>
              <a:buSzPct val="100000"/>
              <a:buNone/>
              <a:tabLst/>
              <a:defRPr/>
            </a:pPr>
            <a:r>
              <a:rPr kumimoji="0" lang="en-US" altLang="it-IT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preimage resistant (one-way):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CC"/>
              </a:buClr>
              <a:buSzPct val="100000"/>
              <a:buNone/>
              <a:tabLst/>
              <a:defRPr/>
            </a:pPr>
            <a:endParaRPr kumimoji="0" lang="en-US" altLang="it-IT" sz="2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eaLnBrk="1" hangingPunct="1">
              <a:buClr>
                <a:srgbClr val="3366CC"/>
              </a:buClr>
              <a:defRPr/>
            </a:pPr>
            <a:r>
              <a:rPr kumimoji="0" lang="en-US" altLang="it-IT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hash function must be one-way</a:t>
            </a:r>
          </a:p>
          <a:p>
            <a:pPr eaLnBrk="1" hangingPunct="1">
              <a:buClr>
                <a:srgbClr val="3366CC"/>
              </a:buClr>
              <a:defRPr/>
            </a:pPr>
            <a:endParaRPr kumimoji="0" lang="en-US" altLang="it-IT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eaLnBrk="1" hangingPunct="1">
              <a:buClr>
                <a:srgbClr val="3366CC"/>
              </a:buClr>
              <a:defRPr/>
            </a:pPr>
            <a:r>
              <a:rPr kumimoji="0" lang="en-US" altLang="it-IT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Given only a message digest, can’t find any message (or preimage) that generates that digest. </a:t>
            </a:r>
          </a:p>
          <a:p>
            <a:pPr eaLnBrk="1" hangingPunct="1">
              <a:buClr>
                <a:srgbClr val="3366CC"/>
              </a:buClr>
              <a:defRPr/>
            </a:pPr>
            <a:endParaRPr kumimoji="0" lang="en-US" altLang="it-IT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16">
            <a:extLst>
              <a:ext uri="{FF2B5EF4-FFF2-40B4-BE49-F238E27FC236}">
                <a16:creationId xmlns:a16="http://schemas.microsoft.com/office/drawing/2014/main" id="{70A6E8F8-1A95-FEF0-0BD9-815BA6334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186" y="1654968"/>
            <a:ext cx="6821488" cy="354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35453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2032B5-E90F-8693-9782-B7704D49650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Hash Functions – Security Requirements</a:t>
            </a:r>
            <a:endParaRPr lang="it-IT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691A0A7-B8F8-5EEE-D29F-2C843E08CC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264" y="1066534"/>
            <a:ext cx="11487472" cy="2362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Times" panose="02020603050405020304" pitchFamily="18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CC"/>
              </a:buClr>
              <a:buSzPct val="100000"/>
              <a:buNone/>
              <a:tabLst/>
              <a:defRPr/>
            </a:pPr>
            <a:r>
              <a:rPr kumimoji="0" lang="en-US" altLang="it-IT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2-nd preimage resistant (weak collision resistant):</a:t>
            </a:r>
          </a:p>
          <a:p>
            <a:pPr eaLnBrk="1" hangingPunct="1">
              <a:buClr>
                <a:srgbClr val="3366CC"/>
              </a:buClr>
              <a:defRPr/>
            </a:pPr>
            <a:r>
              <a:rPr kumimoji="0" lang="en-US" altLang="it-IT" sz="24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Given one message, can’t find another message that has the same message digest.  </a:t>
            </a:r>
          </a:p>
        </p:txBody>
      </p:sp>
      <p:pic>
        <p:nvPicPr>
          <p:cNvPr id="3" name="Picture 14">
            <a:extLst>
              <a:ext uri="{FF2B5EF4-FFF2-40B4-BE49-F238E27FC236}">
                <a16:creationId xmlns:a16="http://schemas.microsoft.com/office/drawing/2014/main" id="{EDF27BEB-7FA9-F7AB-AFB4-C44436C78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695" y="2122495"/>
            <a:ext cx="8584326" cy="3542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61037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2032B5-E90F-8693-9782-B7704D49650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Hash Functions – Security Requirements</a:t>
            </a:r>
            <a:endParaRPr lang="it-IT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691A0A7-B8F8-5EEE-D29F-2C843E08CC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0709" y="937334"/>
            <a:ext cx="11433114" cy="17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Times" panose="02020603050405020304" pitchFamily="18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CC"/>
              </a:buClr>
              <a:buSzPct val="100000"/>
              <a:buFont typeface="Times" panose="02020603050405020304" pitchFamily="18" charset="0"/>
              <a:buNone/>
              <a:tabLst/>
              <a:defRPr/>
            </a:pPr>
            <a:r>
              <a:rPr lang="en-US" altLang="it-IT" sz="2400" kern="0" dirty="0">
                <a:solidFill>
                  <a:srgbClr val="000000"/>
                </a:solidFill>
                <a:latin typeface="Arial"/>
              </a:rPr>
              <a:t>C</a:t>
            </a:r>
            <a:r>
              <a:rPr kumimoji="0" lang="en-US" altLang="it-IT" sz="24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ollision</a:t>
            </a:r>
            <a:r>
              <a:rPr kumimoji="0" lang="en-US" altLang="it-IT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 resistant (strong collision resistant):</a:t>
            </a:r>
          </a:p>
          <a:p>
            <a:pPr eaLnBrk="1" hangingPunct="1">
              <a:buClr>
                <a:srgbClr val="3366CC"/>
              </a:buClr>
              <a:defRPr/>
            </a:pPr>
            <a:r>
              <a:rPr kumimoji="0" lang="en-US" altLang="it-IT" sz="24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Can’t find any two different messages with the same message digest</a:t>
            </a:r>
          </a:p>
          <a:p>
            <a:pPr marL="0" indent="0" eaLnBrk="1" hangingPunct="1">
              <a:buClr>
                <a:srgbClr val="3366CC"/>
              </a:buClr>
              <a:buNone/>
              <a:defRPr/>
            </a:pPr>
            <a:endParaRPr kumimoji="0" lang="en-US" altLang="it-IT" sz="2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13">
            <a:extLst>
              <a:ext uri="{FF2B5EF4-FFF2-40B4-BE49-F238E27FC236}">
                <a16:creationId xmlns:a16="http://schemas.microsoft.com/office/drawing/2014/main" id="{90CD96E0-71E7-9B62-124F-3FD52B76A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88" y="2661297"/>
            <a:ext cx="9124688" cy="3090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31111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2032B5-E90F-8693-9782-B7704D49650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Well Known Hash Functions</a:t>
            </a:r>
            <a:endParaRPr lang="it-IT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EBF2CA72-FEF9-D43B-3CA7-2A4AE53D4E11}"/>
              </a:ext>
            </a:extLst>
          </p:cNvPr>
          <p:cNvSpPr txBox="1">
            <a:spLocks noChangeArrowheads="1"/>
          </p:cNvSpPr>
          <p:nvPr/>
        </p:nvSpPr>
        <p:spPr>
          <a:xfrm>
            <a:off x="688427" y="1143000"/>
            <a:ext cx="10815145" cy="4648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it-IT" sz="2400" b="1" dirty="0"/>
              <a:t>MD5</a:t>
            </a:r>
            <a:r>
              <a:rPr lang="en-US" altLang="it-IT" sz="2400" dirty="0"/>
              <a:t> </a:t>
            </a:r>
          </a:p>
          <a:p>
            <a:pPr lvl="1"/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output 128 bits</a:t>
            </a:r>
          </a:p>
          <a:p>
            <a:pPr lvl="1"/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collision resistance completely broken by researchers in China in 2004</a:t>
            </a:r>
          </a:p>
          <a:p>
            <a:r>
              <a:rPr lang="en-US" altLang="it-IT" sz="2400" b="1" dirty="0"/>
              <a:t>SHA1</a:t>
            </a:r>
          </a:p>
          <a:p>
            <a:pPr lvl="1"/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output 160 bits</a:t>
            </a:r>
          </a:p>
          <a:p>
            <a:pPr lvl="1"/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no collision found yet, but method exist to find collisions in less than 2^80</a:t>
            </a:r>
          </a:p>
          <a:p>
            <a:pPr lvl="1"/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considered insecure for collision resistance</a:t>
            </a:r>
          </a:p>
          <a:p>
            <a:pPr lvl="1"/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one-</a:t>
            </a:r>
            <a:r>
              <a:rPr lang="en-US" altLang="it-IT" dirty="0" err="1">
                <a:latin typeface="Arial" panose="020B0604020202020204" pitchFamily="34" charset="0"/>
                <a:cs typeface="Arial" panose="020B0604020202020204" pitchFamily="34" charset="0"/>
              </a:rPr>
              <a:t>wayness</a:t>
            </a:r>
            <a:r>
              <a:rPr lang="en-US" altLang="it-IT" dirty="0">
                <a:latin typeface="Arial" panose="020B0604020202020204" pitchFamily="34" charset="0"/>
                <a:cs typeface="Arial" panose="020B0604020202020204" pitchFamily="34" charset="0"/>
              </a:rPr>
              <a:t> still holds</a:t>
            </a:r>
          </a:p>
          <a:p>
            <a:pPr lvl="1"/>
            <a:endParaRPr lang="en-US" altLang="it-IT" sz="2000" dirty="0">
              <a:solidFill>
                <a:srgbClr val="000000"/>
              </a:solidFill>
              <a:latin typeface="Gill Sans MT" panose="020B0502020104020203" pitchFamily="34" charset="0"/>
            </a:endParaRPr>
          </a:p>
          <a:p>
            <a:pPr marL="0" indent="0">
              <a:buNone/>
            </a:pPr>
            <a:r>
              <a:rPr lang="en-US" altLang="it-IT" sz="2000" dirty="0">
                <a:solidFill>
                  <a:srgbClr val="000000"/>
                </a:solidFill>
                <a:latin typeface="Gill Sans MT" panose="020B0502020104020203" pitchFamily="34" charset="0"/>
              </a:rPr>
              <a:t>"</a:t>
            </a:r>
            <a:r>
              <a:rPr lang="en-US" altLang="it-IT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md5 and sha1 are both clearly broken (in terms of collision-resistance)</a:t>
            </a:r>
            <a:r>
              <a:rPr lang="en-US" altLang="en-US" sz="2000" dirty="0">
                <a:solidFill>
                  <a:srgbClr val="000000"/>
                </a:solidFill>
                <a:latin typeface="Gill Sans MT" panose="020B0502020104020203" pitchFamily="34" charset="0"/>
              </a:rPr>
              <a:t>”. </a:t>
            </a:r>
          </a:p>
          <a:p>
            <a:pPr marL="0" indent="0" algn="r">
              <a:buNone/>
            </a:pPr>
            <a:r>
              <a:rPr lang="en-US" altLang="it-IT" sz="2400" dirty="0">
                <a:solidFill>
                  <a:srgbClr val="000000"/>
                </a:solidFill>
                <a:latin typeface="Gill Sans MT" panose="020B0502020104020203" pitchFamily="34" charset="0"/>
              </a:rPr>
              <a:t>Ron Rivest</a:t>
            </a:r>
          </a:p>
          <a:p>
            <a:pPr marL="0" indent="0">
              <a:buNone/>
            </a:pPr>
            <a:endParaRPr lang="en-US" altLang="it-IT" sz="2400" dirty="0"/>
          </a:p>
        </p:txBody>
      </p:sp>
    </p:spTree>
    <p:extLst>
      <p:ext uri="{BB962C8B-B14F-4D97-AF65-F5344CB8AC3E}">
        <p14:creationId xmlns:p14="http://schemas.microsoft.com/office/powerpoint/2010/main" val="3351076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2032B5-E90F-8693-9782-B7704D49650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Well Known Hash Functions</a:t>
            </a:r>
            <a:endParaRPr lang="it-IT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EBF2CA72-FEF9-D43B-3CA7-2A4AE53D4E11}"/>
              </a:ext>
            </a:extLst>
          </p:cNvPr>
          <p:cNvSpPr txBox="1">
            <a:spLocks noChangeArrowheads="1"/>
          </p:cNvSpPr>
          <p:nvPr/>
        </p:nvSpPr>
        <p:spPr>
          <a:xfrm>
            <a:off x="914400" y="1143000"/>
            <a:ext cx="8305800" cy="21519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it-IT" sz="2400" b="1" dirty="0"/>
              <a:t>SHA2</a:t>
            </a:r>
            <a:r>
              <a:rPr lang="en-US" altLang="it-IT" sz="2400" dirty="0"/>
              <a:t> (SHA-224, SHA-256, SHA-384, SHA-512)</a:t>
            </a:r>
          </a:p>
          <a:p>
            <a:pPr lvl="1"/>
            <a:r>
              <a:rPr lang="en-US" altLang="it-IT" sz="2000" dirty="0"/>
              <a:t>outputs 224, 256, 384, and 512 bits, respectively (</a:t>
            </a:r>
            <a:r>
              <a:rPr lang="it-IT" sz="2000" dirty="0"/>
              <a:t>hash </a:t>
            </a:r>
            <a:r>
              <a:rPr lang="en-US" sz="2000" dirty="0"/>
              <a:t>length</a:t>
            </a:r>
            <a:r>
              <a:rPr lang="it-IT" sz="2000" dirty="0"/>
              <a:t>)</a:t>
            </a:r>
            <a:endParaRPr lang="en-US" altLang="it-IT" sz="2000" dirty="0"/>
          </a:p>
          <a:p>
            <a:pPr lvl="1"/>
            <a:r>
              <a:rPr lang="en-US" altLang="it-IT" sz="2000" dirty="0"/>
              <a:t>SHA-256 is considered one of the most secure hashing functions. Even so, it is used in most SSL certificates and even crypto transactions.</a:t>
            </a:r>
          </a:p>
          <a:p>
            <a:pPr lvl="1"/>
            <a:r>
              <a:rPr lang="en-US" altLang="it-IT" sz="2000" dirty="0"/>
              <a:t>Supported by the majority of browsers we are using today</a:t>
            </a:r>
          </a:p>
          <a:p>
            <a:pPr lvl="1"/>
            <a:r>
              <a:rPr lang="en-US" altLang="it-IT" sz="2000" dirty="0"/>
              <a:t>No real security concerns (so far)</a:t>
            </a:r>
          </a:p>
          <a:p>
            <a:pPr lvl="1"/>
            <a:endParaRPr lang="en-US" altLang="it-IT" sz="2000" dirty="0"/>
          </a:p>
          <a:p>
            <a:pPr lvl="1"/>
            <a:endParaRPr lang="en-US" altLang="it-IT" sz="2000" dirty="0"/>
          </a:p>
          <a:p>
            <a:pPr marL="0" indent="0">
              <a:buNone/>
            </a:pPr>
            <a:endParaRPr lang="en-US" altLang="it-IT" sz="2400" dirty="0"/>
          </a:p>
          <a:p>
            <a:pPr marL="0" indent="0">
              <a:buNone/>
            </a:pPr>
            <a:endParaRPr lang="en-US" altLang="it-IT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ED83F3-4F87-13AF-2A51-CB243C33E92E}"/>
              </a:ext>
            </a:extLst>
          </p:cNvPr>
          <p:cNvSpPr txBox="1">
            <a:spLocks noChangeArrowheads="1"/>
          </p:cNvSpPr>
          <p:nvPr/>
        </p:nvSpPr>
        <p:spPr>
          <a:xfrm>
            <a:off x="914400" y="3497317"/>
            <a:ext cx="8305800" cy="21519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it-IT" sz="2400" b="1" dirty="0"/>
              <a:t>SHA3</a:t>
            </a:r>
            <a:r>
              <a:rPr lang="en-US" altLang="it-IT" sz="2400" dirty="0"/>
              <a:t> (SHA3-224, SHA3-256, SHA3-384, SHA3-512)</a:t>
            </a:r>
          </a:p>
          <a:p>
            <a:pPr lvl="1"/>
            <a:r>
              <a:rPr lang="en-US" altLang="it-IT" sz="2000" dirty="0"/>
              <a:t>based on an innovative cryptographic system called Sponge System</a:t>
            </a:r>
          </a:p>
          <a:p>
            <a:pPr lvl="1"/>
            <a:r>
              <a:rPr lang="en-US" altLang="it-IT" sz="2000" dirty="0"/>
              <a:t>relatively fewer implementation costs</a:t>
            </a:r>
          </a:p>
          <a:p>
            <a:pPr lvl="1"/>
            <a:r>
              <a:rPr lang="en-US" altLang="it-IT" sz="2000" dirty="0"/>
              <a:t>much faster than the previous versions</a:t>
            </a:r>
          </a:p>
          <a:p>
            <a:pPr lvl="1"/>
            <a:r>
              <a:rPr lang="en-US" altLang="it-IT" sz="2000" dirty="0"/>
              <a:t>Ready to replace SHA2 when needed (the NSA has not asked to start using it to replace SHA2)</a:t>
            </a:r>
          </a:p>
          <a:p>
            <a:pPr lvl="1"/>
            <a:endParaRPr lang="en-US" altLang="it-IT" sz="2000" dirty="0"/>
          </a:p>
          <a:p>
            <a:pPr lvl="1"/>
            <a:endParaRPr lang="en-US" altLang="it-IT" sz="2000" dirty="0"/>
          </a:p>
          <a:p>
            <a:pPr marL="0" indent="0">
              <a:buNone/>
            </a:pPr>
            <a:endParaRPr lang="en-US" altLang="it-IT" sz="2400" dirty="0"/>
          </a:p>
          <a:p>
            <a:pPr marL="0" indent="0">
              <a:buNone/>
            </a:pPr>
            <a:endParaRPr lang="en-US" altLang="it-IT" sz="2400" dirty="0"/>
          </a:p>
        </p:txBody>
      </p:sp>
    </p:spTree>
    <p:extLst>
      <p:ext uri="{BB962C8B-B14F-4D97-AF65-F5344CB8AC3E}">
        <p14:creationId xmlns:p14="http://schemas.microsoft.com/office/powerpoint/2010/main" val="5007899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408D67-06DC-87BB-0D6A-611361CE029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it-IT" dirty="0">
                <a:latin typeface="Calibri" panose="020F0502020204030204" pitchFamily="34" charset="0"/>
              </a:rPr>
              <a:t>Hashing Password</a:t>
            </a:r>
            <a:endParaRPr lang="it-IT" dirty="0"/>
          </a:p>
          <a:p>
            <a:endParaRPr 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23AB1A-C635-4FEB-D356-B2C830AF683B}"/>
              </a:ext>
            </a:extLst>
          </p:cNvPr>
          <p:cNvSpPr txBox="1">
            <a:spLocks noChangeArrowheads="1"/>
          </p:cNvSpPr>
          <p:nvPr/>
        </p:nvSpPr>
        <p:spPr>
          <a:xfrm>
            <a:off x="565964" y="1469109"/>
            <a:ext cx="5393429" cy="43381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338" indent="-287338">
              <a:lnSpc>
                <a:spcPct val="120000"/>
              </a:lnSpc>
            </a:pPr>
            <a:r>
              <a:rPr lang="en-US" altLang="it-IT" sz="2400" dirty="0">
                <a:cs typeface="Times New Roman" panose="02020603050405020304" pitchFamily="18" charset="0"/>
              </a:rPr>
              <a:t>Instead of user password, store hash of password</a:t>
            </a:r>
          </a:p>
          <a:p>
            <a:pPr marL="287338" indent="-287338">
              <a:lnSpc>
                <a:spcPct val="120000"/>
              </a:lnSpc>
            </a:pPr>
            <a:r>
              <a:rPr lang="en-US" altLang="it-IT" sz="2400" dirty="0">
                <a:cs typeface="Times New Roman" panose="02020603050405020304" pitchFamily="18" charset="0"/>
              </a:rPr>
              <a:t>When user enters password, compute its hash and compare with entry in password file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it-IT" sz="2400" dirty="0"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it-IT" b="1" dirty="0">
                <a:cs typeface="Times New Roman" panose="02020603050405020304" pitchFamily="18" charset="0"/>
              </a:rPr>
              <a:t>System does not store actual passwords!</a:t>
            </a:r>
          </a:p>
          <a:p>
            <a:pPr marL="1793875" lvl="2" indent="-457200"/>
            <a:endParaRPr lang="en-US" altLang="it-IT" sz="1600" dirty="0"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DF745E-929E-E901-015C-AEED730A2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723" y="1745005"/>
            <a:ext cx="5393428" cy="307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4975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9E6276-A302-144A-3E5F-3351640EEAF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it-IT" dirty="0">
                <a:latin typeface="Calibri" panose="020F0502020204030204" pitchFamily="34" charset="0"/>
              </a:rPr>
              <a:t>Hashing Password</a:t>
            </a:r>
            <a:endParaRPr lang="it-IT" dirty="0"/>
          </a:p>
        </p:txBody>
      </p:sp>
      <p:grpSp>
        <p:nvGrpSpPr>
          <p:cNvPr id="4" name="Group 32">
            <a:extLst>
              <a:ext uri="{FF2B5EF4-FFF2-40B4-BE49-F238E27FC236}">
                <a16:creationId xmlns:a16="http://schemas.microsoft.com/office/drawing/2014/main" id="{E7DC3939-E3CE-4453-9FB6-D36D65B6031C}"/>
              </a:ext>
            </a:extLst>
          </p:cNvPr>
          <p:cNvGrpSpPr>
            <a:grpSpLocks/>
          </p:cNvGrpSpPr>
          <p:nvPr/>
        </p:nvGrpSpPr>
        <p:grpSpPr bwMode="auto">
          <a:xfrm>
            <a:off x="1330149" y="1315819"/>
            <a:ext cx="2667000" cy="5029200"/>
            <a:chOff x="381000" y="1219200"/>
            <a:chExt cx="2667000" cy="50292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1506390-FE0C-98A7-031D-4E2D9D549A48}"/>
                </a:ext>
              </a:extLst>
            </p:cNvPr>
            <p:cNvSpPr/>
            <p:nvPr/>
          </p:nvSpPr>
          <p:spPr>
            <a:xfrm>
              <a:off x="381000" y="1219200"/>
              <a:ext cx="2667000" cy="5029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alibri"/>
              </a:endParaRPr>
            </a:p>
          </p:txBody>
        </p:sp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87645709-68DB-F410-D82A-D04377A78C58}"/>
                </a:ext>
              </a:extLst>
            </p:cNvPr>
            <p:cNvSpPr/>
            <p:nvPr/>
          </p:nvSpPr>
          <p:spPr>
            <a:xfrm rot="10800000">
              <a:off x="762000" y="2819400"/>
              <a:ext cx="1371600" cy="609600"/>
            </a:xfrm>
            <a:prstGeom prst="trapezoid">
              <a:avLst>
                <a:gd name="adj" fmla="val 39583"/>
              </a:avLst>
            </a:prstGeom>
            <a:solidFill>
              <a:schemeClr val="accent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alibri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3E9F57A-5385-5CF9-32AF-697D1C6EE66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1181101" y="2552700"/>
              <a:ext cx="533400" cy="3175"/>
            </a:xfrm>
            <a:prstGeom prst="straightConnector1">
              <a:avLst/>
            </a:prstGeom>
            <a:noFill/>
            <a:ln w="41275">
              <a:solidFill>
                <a:srgbClr val="000090"/>
              </a:solidFill>
              <a:round/>
              <a:headEnd/>
              <a:tailEnd type="triangle" w="lg" len="med"/>
            </a:ln>
            <a:effectLst>
              <a:outerShdw blurRad="38100" dist="25400" dir="5400000" rotWithShape="0">
                <a:srgbClr val="808080">
                  <a:alpha val="39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442B5C9-B7D6-68BA-B9FF-FE4932322E7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1182687" y="3694113"/>
              <a:ext cx="531813" cy="1588"/>
            </a:xfrm>
            <a:prstGeom prst="straightConnector1">
              <a:avLst/>
            </a:prstGeom>
            <a:noFill/>
            <a:ln w="41275">
              <a:solidFill>
                <a:srgbClr val="000090"/>
              </a:solidFill>
              <a:round/>
              <a:headEnd/>
              <a:tailEnd type="triangle" w="lg" len="med"/>
            </a:ln>
            <a:effectLst>
              <a:outerShdw blurRad="38100" dist="25400" dir="5400000" rotWithShape="0">
                <a:srgbClr val="808080">
                  <a:alpha val="39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EA0648-49B8-1653-C9E8-2F7C24CC7DD2}"/>
                </a:ext>
              </a:extLst>
            </p:cNvPr>
            <p:cNvSpPr/>
            <p:nvPr/>
          </p:nvSpPr>
          <p:spPr>
            <a:xfrm>
              <a:off x="609600" y="1905000"/>
              <a:ext cx="1828800" cy="381000"/>
            </a:xfrm>
            <a:prstGeom prst="rect">
              <a:avLst/>
            </a:prstGeom>
            <a:gradFill>
              <a:gsLst>
                <a:gs pos="0">
                  <a:srgbClr val="1360C2"/>
                </a:gs>
                <a:gs pos="100000">
                  <a:srgbClr val="1577F2"/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</a:rPr>
                <a:t>Iam#4VKU</a:t>
              </a:r>
            </a:p>
          </p:txBody>
        </p:sp>
        <p:sp>
          <p:nvSpPr>
            <p:cNvPr id="10" name="Rectangle 15">
              <a:extLst>
                <a:ext uri="{FF2B5EF4-FFF2-40B4-BE49-F238E27FC236}">
                  <a16:creationId xmlns:a16="http://schemas.microsoft.com/office/drawing/2014/main" id="{A7F7F271-3A19-5B81-865F-25785B574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800" y="2895600"/>
              <a:ext cx="69056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it-IT" sz="1800">
                  <a:solidFill>
                    <a:schemeClr val="bg1"/>
                  </a:solidFill>
                  <a:latin typeface="Calibri" panose="020F0502020204030204" pitchFamily="34" charset="0"/>
                </a:rPr>
                <a:t>h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9783EC-2875-DED6-E4AB-0D2483217ABB}"/>
                </a:ext>
              </a:extLst>
            </p:cNvPr>
            <p:cNvSpPr/>
            <p:nvPr/>
          </p:nvSpPr>
          <p:spPr>
            <a:xfrm>
              <a:off x="533400" y="3962400"/>
              <a:ext cx="2057400" cy="609600"/>
            </a:xfrm>
            <a:prstGeom prst="rect">
              <a:avLst/>
            </a:prstGeom>
            <a:solidFill>
              <a:srgbClr val="1577F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</a:rPr>
                <a:t>661dce0da2bcb2d8</a:t>
              </a:r>
              <a:br>
                <a:rPr lang="en-US" dirty="0">
                  <a:latin typeface="Calibri"/>
                </a:rPr>
              </a:br>
              <a:r>
                <a:rPr lang="en-US" dirty="0">
                  <a:latin typeface="Calibri"/>
                </a:rPr>
                <a:t>2884e0162acf8194</a:t>
              </a:r>
            </a:p>
          </p:txBody>
        </p:sp>
        <p:sp>
          <p:nvSpPr>
            <p:cNvPr id="12" name="Can 19">
              <a:extLst>
                <a:ext uri="{FF2B5EF4-FFF2-40B4-BE49-F238E27FC236}">
                  <a16:creationId xmlns:a16="http://schemas.microsoft.com/office/drawing/2014/main" id="{4D6798F7-7D8B-E41A-C472-91D855BF3252}"/>
                </a:ext>
              </a:extLst>
            </p:cNvPr>
            <p:cNvSpPr/>
            <p:nvPr/>
          </p:nvSpPr>
          <p:spPr>
            <a:xfrm>
              <a:off x="838200" y="5105400"/>
              <a:ext cx="1295400" cy="990600"/>
            </a:xfrm>
            <a:prstGeom prst="can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/>
                </a:rPr>
                <a:t>Password store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C7FE2D6-12A2-C89F-A489-FCF605D90D0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1179513" y="4838700"/>
              <a:ext cx="534988" cy="1587"/>
            </a:xfrm>
            <a:prstGeom prst="straightConnector1">
              <a:avLst/>
            </a:prstGeom>
            <a:noFill/>
            <a:ln w="41275">
              <a:solidFill>
                <a:srgbClr val="000090"/>
              </a:solidFill>
              <a:round/>
              <a:headEnd/>
              <a:tailEnd type="triangle" w="lg" len="med"/>
            </a:ln>
            <a:effectLst>
              <a:outerShdw blurRad="38100" dist="25400" dir="5400000" rotWithShape="0">
                <a:srgbClr val="808080">
                  <a:alpha val="39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" name="Rectangle 97">
              <a:extLst>
                <a:ext uri="{FF2B5EF4-FFF2-40B4-BE49-F238E27FC236}">
                  <a16:creationId xmlns:a16="http://schemas.microsoft.com/office/drawing/2014/main" id="{8ED68D5F-CE57-DEC2-5E83-5D360249F0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1295400"/>
              <a:ext cx="22193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it-IT" sz="1600" b="1">
                  <a:solidFill>
                    <a:srgbClr val="595959"/>
                  </a:solidFill>
                  <a:latin typeface="Calibri" panose="020F0502020204030204" pitchFamily="34" charset="0"/>
                </a:rPr>
                <a:t>Store Hashing Password</a:t>
              </a:r>
              <a:endParaRPr lang="en-US" altLang="it-IT" sz="1600" b="1">
                <a:latin typeface="Calibri" panose="020F0502020204030204" pitchFamily="34" charset="0"/>
              </a:endParaRPr>
            </a:p>
          </p:txBody>
        </p:sp>
      </p:grpSp>
      <p:grpSp>
        <p:nvGrpSpPr>
          <p:cNvPr id="15" name="Group 33">
            <a:extLst>
              <a:ext uri="{FF2B5EF4-FFF2-40B4-BE49-F238E27FC236}">
                <a16:creationId xmlns:a16="http://schemas.microsoft.com/office/drawing/2014/main" id="{0CCD430A-CA85-848A-580A-80771F0C5376}"/>
              </a:ext>
            </a:extLst>
          </p:cNvPr>
          <p:cNvGrpSpPr>
            <a:grpSpLocks/>
          </p:cNvGrpSpPr>
          <p:nvPr/>
        </p:nvGrpSpPr>
        <p:grpSpPr bwMode="auto">
          <a:xfrm>
            <a:off x="5442420" y="1315819"/>
            <a:ext cx="6096000" cy="5029200"/>
            <a:chOff x="3200400" y="1219200"/>
            <a:chExt cx="6096000" cy="50292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B13440B-DE3E-7F40-9B0D-358B4022D962}"/>
                </a:ext>
              </a:extLst>
            </p:cNvPr>
            <p:cNvSpPr/>
            <p:nvPr/>
          </p:nvSpPr>
          <p:spPr>
            <a:xfrm>
              <a:off x="3200400" y="1219200"/>
              <a:ext cx="5715000" cy="5029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alibri"/>
              </a:endParaRPr>
            </a:p>
          </p:txBody>
        </p:sp>
        <p:cxnSp>
          <p:nvCxnSpPr>
            <p:cNvPr id="17" name="Elbow Connector 50">
              <a:extLst>
                <a:ext uri="{FF2B5EF4-FFF2-40B4-BE49-F238E27FC236}">
                  <a16:creationId xmlns:a16="http://schemas.microsoft.com/office/drawing/2014/main" id="{DD80E871-69DE-7A7C-5CE0-DB866D88A3F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7010400" y="4267200"/>
              <a:ext cx="762000" cy="762000"/>
            </a:xfrm>
            <a:prstGeom prst="bentConnector3">
              <a:avLst>
                <a:gd name="adj1" fmla="val 100000"/>
              </a:avLst>
            </a:prstGeom>
            <a:noFill/>
            <a:ln w="50800">
              <a:solidFill>
                <a:schemeClr val="accent1"/>
              </a:solidFill>
              <a:miter lim="800000"/>
              <a:headEnd/>
              <a:tailEnd type="triangle" w="lg" len="med"/>
            </a:ln>
            <a:effectLst>
              <a:outerShdw blurRad="38100" dist="25400" dir="5400000" rotWithShape="0">
                <a:srgbClr val="808080">
                  <a:alpha val="39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Shape 48">
              <a:extLst>
                <a:ext uri="{FF2B5EF4-FFF2-40B4-BE49-F238E27FC236}">
                  <a16:creationId xmlns:a16="http://schemas.microsoft.com/office/drawing/2014/main" id="{E1F22D28-81F9-BE67-D411-1835440C517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191000" y="4267200"/>
              <a:ext cx="914400" cy="762000"/>
            </a:xfrm>
            <a:prstGeom prst="bentConnector3">
              <a:avLst>
                <a:gd name="adj1" fmla="val 2778"/>
              </a:avLst>
            </a:prstGeom>
            <a:noFill/>
            <a:ln w="50800">
              <a:solidFill>
                <a:schemeClr val="accent1"/>
              </a:solidFill>
              <a:miter lim="800000"/>
              <a:headEnd/>
              <a:tailEnd type="triangle" w="lg" len="med"/>
            </a:ln>
            <a:effectLst>
              <a:outerShdw blurRad="38100" dist="25400" dir="5400000" rotWithShape="0">
                <a:srgbClr val="808080">
                  <a:alpha val="39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Trapezoid 18">
              <a:extLst>
                <a:ext uri="{FF2B5EF4-FFF2-40B4-BE49-F238E27FC236}">
                  <a16:creationId xmlns:a16="http://schemas.microsoft.com/office/drawing/2014/main" id="{025629EF-B650-8E24-362A-DFFB9D8D1DCF}"/>
                </a:ext>
              </a:extLst>
            </p:cNvPr>
            <p:cNvSpPr/>
            <p:nvPr/>
          </p:nvSpPr>
          <p:spPr>
            <a:xfrm rot="10800000">
              <a:off x="3581400" y="2819400"/>
              <a:ext cx="1371600" cy="609599"/>
            </a:xfrm>
            <a:prstGeom prst="trapezoid">
              <a:avLst>
                <a:gd name="adj" fmla="val 39583"/>
              </a:avLst>
            </a:prstGeom>
            <a:solidFill>
              <a:schemeClr val="accent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alibri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847A0B4-A5B2-FFEA-EBBC-BC4FE63C90C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3963194" y="2513806"/>
              <a:ext cx="609600" cy="1588"/>
            </a:xfrm>
            <a:prstGeom prst="straightConnector1">
              <a:avLst/>
            </a:prstGeom>
            <a:noFill/>
            <a:ln w="41275">
              <a:solidFill>
                <a:srgbClr val="000090"/>
              </a:solidFill>
              <a:round/>
              <a:headEnd/>
              <a:tailEnd type="triangle" w="lg" len="med"/>
            </a:ln>
            <a:effectLst>
              <a:outerShdw blurRad="38100" dist="25400" dir="5400000" rotWithShape="0">
                <a:srgbClr val="808080">
                  <a:alpha val="39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A3A3C36-AA20-A340-BDCB-2239E3B9D3E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002087" y="3694113"/>
              <a:ext cx="531813" cy="1588"/>
            </a:xfrm>
            <a:prstGeom prst="straightConnector1">
              <a:avLst/>
            </a:prstGeom>
            <a:noFill/>
            <a:ln w="41275">
              <a:solidFill>
                <a:srgbClr val="000090"/>
              </a:solidFill>
              <a:round/>
              <a:headEnd/>
              <a:tailEnd type="triangle" w="lg" len="med"/>
            </a:ln>
            <a:effectLst>
              <a:outerShdw blurRad="38100" dist="25400" dir="5400000" rotWithShape="0">
                <a:srgbClr val="808080">
                  <a:alpha val="39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5D67100-6B7B-6BE3-8E8C-396714CC285A}"/>
                </a:ext>
              </a:extLst>
            </p:cNvPr>
            <p:cNvSpPr/>
            <p:nvPr/>
          </p:nvSpPr>
          <p:spPr>
            <a:xfrm>
              <a:off x="3429000" y="1905000"/>
              <a:ext cx="1828800" cy="381000"/>
            </a:xfrm>
            <a:prstGeom prst="rect">
              <a:avLst/>
            </a:prstGeom>
            <a:gradFill>
              <a:gsLst>
                <a:gs pos="0">
                  <a:srgbClr val="1360C2"/>
                </a:gs>
                <a:gs pos="100000">
                  <a:srgbClr val="1577F2"/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</a:rPr>
                <a:t>Iam#4VKU</a:t>
              </a:r>
            </a:p>
          </p:txBody>
        </p:sp>
        <p:sp>
          <p:nvSpPr>
            <p:cNvPr id="23" name="Rectangle 26">
              <a:extLst>
                <a:ext uri="{FF2B5EF4-FFF2-40B4-BE49-F238E27FC236}">
                  <a16:creationId xmlns:a16="http://schemas.microsoft.com/office/drawing/2014/main" id="{ED7C5320-3A44-EFB0-1685-5E7665477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6200" y="2895600"/>
              <a:ext cx="69056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it-IT" sz="1800">
                  <a:solidFill>
                    <a:schemeClr val="bg1"/>
                  </a:solidFill>
                  <a:latin typeface="Calibri" panose="020F0502020204030204" pitchFamily="34" charset="0"/>
                </a:rPr>
                <a:t>h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BDB88D1-F7CC-F3C9-5181-A886BDD58662}"/>
                </a:ext>
              </a:extLst>
            </p:cNvPr>
            <p:cNvSpPr/>
            <p:nvPr/>
          </p:nvSpPr>
          <p:spPr>
            <a:xfrm>
              <a:off x="3352800" y="3962400"/>
              <a:ext cx="2057400" cy="609600"/>
            </a:xfrm>
            <a:prstGeom prst="rect">
              <a:avLst/>
            </a:prstGeom>
            <a:solidFill>
              <a:srgbClr val="1577F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</a:rPr>
                <a:t>661dce0da2bcb2d8</a:t>
              </a:r>
              <a:br>
                <a:rPr lang="en-US" dirty="0">
                  <a:latin typeface="Calibri"/>
                </a:rPr>
              </a:br>
              <a:r>
                <a:rPr lang="en-US" dirty="0">
                  <a:latin typeface="Calibri"/>
                </a:rPr>
                <a:t>2884e0162acf8194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9658A89-3F1A-37CC-4B0F-AE47AEDEB8DA}"/>
                </a:ext>
              </a:extLst>
            </p:cNvPr>
            <p:cNvSpPr/>
            <p:nvPr/>
          </p:nvSpPr>
          <p:spPr>
            <a:xfrm>
              <a:off x="6705600" y="3961606"/>
              <a:ext cx="2057400" cy="609600"/>
            </a:xfrm>
            <a:prstGeom prst="rect">
              <a:avLst/>
            </a:prstGeom>
            <a:solidFill>
              <a:srgbClr val="1577F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</a:rPr>
                <a:t>661dce0da2bcb2d8</a:t>
              </a:r>
              <a:br>
                <a:rPr lang="en-US" dirty="0">
                  <a:latin typeface="Calibri"/>
                </a:rPr>
              </a:br>
              <a:r>
                <a:rPr lang="en-US" dirty="0">
                  <a:latin typeface="Calibri"/>
                </a:rPr>
                <a:t>2884e0162acf8194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D5CEF8A-B06D-E34D-F0A3-0161A5E3FF0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6934201" y="3046412"/>
              <a:ext cx="1676400" cy="3175"/>
            </a:xfrm>
            <a:prstGeom prst="straightConnector1">
              <a:avLst/>
            </a:prstGeom>
            <a:noFill/>
            <a:ln w="41275">
              <a:solidFill>
                <a:srgbClr val="000090"/>
              </a:solidFill>
              <a:round/>
              <a:headEnd/>
              <a:tailEnd type="triangle" w="lg" len="med"/>
            </a:ln>
            <a:effectLst>
              <a:outerShdw blurRad="38100" dist="25400" dir="5400000" rotWithShape="0">
                <a:srgbClr val="808080">
                  <a:alpha val="39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" name="Can 28">
              <a:extLst>
                <a:ext uri="{FF2B5EF4-FFF2-40B4-BE49-F238E27FC236}">
                  <a16:creationId xmlns:a16="http://schemas.microsoft.com/office/drawing/2014/main" id="{A11C21DB-F21C-C1E9-1796-B866EBE67A26}"/>
                </a:ext>
              </a:extLst>
            </p:cNvPr>
            <p:cNvSpPr/>
            <p:nvPr/>
          </p:nvSpPr>
          <p:spPr>
            <a:xfrm>
              <a:off x="7086600" y="1905000"/>
              <a:ext cx="1295400" cy="990600"/>
            </a:xfrm>
            <a:prstGeom prst="can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/>
                </a:rPr>
                <a:t>Password store</a:t>
              </a:r>
            </a:p>
          </p:txBody>
        </p:sp>
        <p:cxnSp>
          <p:nvCxnSpPr>
            <p:cNvPr id="28" name="Elbow Connector 63">
              <a:extLst>
                <a:ext uri="{FF2B5EF4-FFF2-40B4-BE49-F238E27FC236}">
                  <a16:creationId xmlns:a16="http://schemas.microsoft.com/office/drawing/2014/main" id="{1FACCF15-BDB6-D52D-7FD7-E0E34D22455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 flipV="1">
              <a:off x="5029200" y="5410200"/>
              <a:ext cx="914400" cy="533400"/>
            </a:xfrm>
            <a:prstGeom prst="bentConnector3">
              <a:avLst>
                <a:gd name="adj1" fmla="val 1389"/>
              </a:avLst>
            </a:prstGeom>
            <a:noFill/>
            <a:ln w="50800">
              <a:solidFill>
                <a:schemeClr val="accent1"/>
              </a:solidFill>
              <a:miter lim="800000"/>
              <a:headEnd/>
              <a:tailEnd type="triangle" w="lg" len="med"/>
            </a:ln>
            <a:effectLst>
              <a:outerShdw blurRad="38100" dist="25400" dir="5400000" rotWithShape="0">
                <a:srgbClr val="808080">
                  <a:alpha val="39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Elbow Connector 78">
              <a:extLst>
                <a:ext uri="{FF2B5EF4-FFF2-40B4-BE49-F238E27FC236}">
                  <a16:creationId xmlns:a16="http://schemas.microsoft.com/office/drawing/2014/main" id="{37DE6BFF-64AA-0BC8-5A1F-832F5941A45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248400" y="5334000"/>
              <a:ext cx="838200" cy="609600"/>
            </a:xfrm>
            <a:prstGeom prst="bentConnector3">
              <a:avLst>
                <a:gd name="adj1" fmla="val -3028"/>
              </a:avLst>
            </a:prstGeom>
            <a:noFill/>
            <a:ln w="50800">
              <a:solidFill>
                <a:schemeClr val="accent1"/>
              </a:solidFill>
              <a:miter lim="800000"/>
              <a:headEnd/>
              <a:tailEnd type="triangle" w="lg" len="med"/>
            </a:ln>
            <a:effectLst>
              <a:outerShdw blurRad="38100" dist="25400" dir="5400000" rotWithShape="0">
                <a:srgbClr val="808080">
                  <a:alpha val="39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Hexagon 29">
              <a:extLst>
                <a:ext uri="{FF2B5EF4-FFF2-40B4-BE49-F238E27FC236}">
                  <a16:creationId xmlns:a16="http://schemas.microsoft.com/office/drawing/2014/main" id="{97986F59-6754-17BD-8B1A-44B9FB81DF3B}"/>
                </a:ext>
              </a:extLst>
            </p:cNvPr>
            <p:cNvSpPr/>
            <p:nvPr/>
          </p:nvSpPr>
          <p:spPr>
            <a:xfrm>
              <a:off x="5105400" y="4800600"/>
              <a:ext cx="1905000" cy="609600"/>
            </a:xfrm>
            <a:prstGeom prst="hexago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latin typeface="Calibri"/>
                </a:rPr>
                <a:t>Hash Matching Exactly?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E855D21-D971-022D-CEDE-708997868CD9}"/>
                </a:ext>
              </a:extLst>
            </p:cNvPr>
            <p:cNvSpPr/>
            <p:nvPr/>
          </p:nvSpPr>
          <p:spPr>
            <a:xfrm>
              <a:off x="3886200" y="5791200"/>
              <a:ext cx="1143000" cy="381000"/>
            </a:xfrm>
            <a:prstGeom prst="rect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</a:rPr>
                <a:t>Grant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853050E-91C4-E1CD-D5EE-A34EB829E2E6}"/>
                </a:ext>
              </a:extLst>
            </p:cNvPr>
            <p:cNvSpPr/>
            <p:nvPr/>
          </p:nvSpPr>
          <p:spPr>
            <a:xfrm>
              <a:off x="7086600" y="5715000"/>
              <a:ext cx="1143000" cy="381000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</a:rPr>
                <a:t>Deny</a:t>
              </a:r>
            </a:p>
          </p:txBody>
        </p:sp>
        <p:sp>
          <p:nvSpPr>
            <p:cNvPr id="33" name="Rectangle 88">
              <a:extLst>
                <a:ext uri="{FF2B5EF4-FFF2-40B4-BE49-F238E27FC236}">
                  <a16:creationId xmlns:a16="http://schemas.microsoft.com/office/drawing/2014/main" id="{832DCA2F-2C8C-DB97-056B-1577B76B7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5486400"/>
              <a:ext cx="48577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it-IT" sz="1800">
                  <a:solidFill>
                    <a:srgbClr val="595959"/>
                  </a:solidFill>
                  <a:latin typeface="Calibri" panose="020F0502020204030204" pitchFamily="34" charset="0"/>
                </a:rPr>
                <a:t>Yes</a:t>
              </a:r>
              <a:endParaRPr lang="en-US" altLang="it-IT" sz="1800">
                <a:latin typeface="Calibri" panose="020F0502020204030204" pitchFamily="34" charset="0"/>
              </a:endParaRPr>
            </a:p>
          </p:txBody>
        </p:sp>
        <p:sp>
          <p:nvSpPr>
            <p:cNvPr id="34" name="Rectangle 89">
              <a:extLst>
                <a:ext uri="{FF2B5EF4-FFF2-40B4-BE49-F238E27FC236}">
                  <a16:creationId xmlns:a16="http://schemas.microsoft.com/office/drawing/2014/main" id="{B344031F-F9D0-C447-AABE-1DF633B0A1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8400" y="5486400"/>
              <a:ext cx="45561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it-IT" sz="1800">
                  <a:solidFill>
                    <a:srgbClr val="595959"/>
                  </a:solidFill>
                  <a:latin typeface="Calibri" panose="020F0502020204030204" pitchFamily="34" charset="0"/>
                </a:rPr>
                <a:t>No</a:t>
              </a:r>
              <a:endParaRPr lang="en-US" altLang="it-IT" sz="1800">
                <a:latin typeface="Calibri" panose="020F0502020204030204" pitchFamily="34" charset="0"/>
              </a:endParaRPr>
            </a:p>
          </p:txBody>
        </p:sp>
        <p:sp>
          <p:nvSpPr>
            <p:cNvPr id="35" name="Rectangle 98">
              <a:extLst>
                <a:ext uri="{FF2B5EF4-FFF2-40B4-BE49-F238E27FC236}">
                  <a16:creationId xmlns:a16="http://schemas.microsoft.com/office/drawing/2014/main" id="{6852614F-4995-7F1F-3545-FE68D662CB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600" y="1295400"/>
              <a:ext cx="6019800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it-IT" sz="1600" b="1">
                  <a:solidFill>
                    <a:srgbClr val="595959"/>
                  </a:solidFill>
                  <a:latin typeface="Calibri" panose="020F0502020204030204" pitchFamily="34" charset="0"/>
                </a:rPr>
                <a:t>Verification an input password against the stored hash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012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9E6276-A302-144A-3E5F-3351640EEAF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it-IT" dirty="0">
                <a:latin typeface="Calibri" panose="020F0502020204030204" pitchFamily="34" charset="0"/>
              </a:rPr>
              <a:t>Hashing Password - Salting</a:t>
            </a:r>
            <a:endParaRPr lang="it-IT" dirty="0"/>
          </a:p>
        </p:txBody>
      </p:sp>
      <p:graphicFrame>
        <p:nvGraphicFramePr>
          <p:cNvPr id="3" name="Object 34">
            <a:extLst>
              <a:ext uri="{FF2B5EF4-FFF2-40B4-BE49-F238E27FC236}">
                <a16:creationId xmlns:a16="http://schemas.microsoft.com/office/drawing/2014/main" id="{174D1764-0999-14AA-D953-4E071B8275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0492303"/>
              </p:ext>
            </p:extLst>
          </p:nvPr>
        </p:nvGraphicFramePr>
        <p:xfrm>
          <a:off x="736054" y="1332010"/>
          <a:ext cx="10719891" cy="37765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811590" imgH="2752381" progId="Paint.Picture">
                  <p:embed/>
                </p:oleObj>
              </mc:Choice>
              <mc:Fallback>
                <p:oleObj name="Bitmap Image" r:id="rId2" imgW="7811590" imgH="2752381" progId="Paint.Picture">
                  <p:embed/>
                  <p:pic>
                    <p:nvPicPr>
                      <p:cNvPr id="575522" name="Object 34">
                        <a:extLst>
                          <a:ext uri="{FF2B5EF4-FFF2-40B4-BE49-F238E27FC236}">
                            <a16:creationId xmlns:a16="http://schemas.microsoft.com/office/drawing/2014/main" id="{B3FE300E-2D80-B542-74C6-0CADDA5A71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6054" y="1332010"/>
                        <a:ext cx="10719891" cy="37765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41958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9E6276-A302-144A-3E5F-3351640EEAF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it-IT" dirty="0">
                <a:latin typeface="Calibri" panose="020F0502020204030204" pitchFamily="34" charset="0"/>
              </a:rPr>
              <a:t>Hashing Password – Salting Advantages</a:t>
            </a:r>
            <a:endParaRPr lang="it-IT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82813A4-7C9E-B3CF-70B2-0883FE66FCCE}"/>
              </a:ext>
            </a:extLst>
          </p:cNvPr>
          <p:cNvSpPr txBox="1">
            <a:spLocks noChangeArrowheads="1"/>
          </p:cNvSpPr>
          <p:nvPr/>
        </p:nvSpPr>
        <p:spPr>
          <a:xfrm>
            <a:off x="415158" y="1149569"/>
            <a:ext cx="4945118" cy="45588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it-IT" dirty="0">
                <a:cs typeface="Times New Roman" panose="02020603050405020304" pitchFamily="18" charset="0"/>
              </a:rPr>
              <a:t>Without salt, attacker can pre-compute hashes of all dictionary words once for all password entries</a:t>
            </a:r>
          </a:p>
          <a:p>
            <a:pPr marL="287338" indent="-287338"/>
            <a:endParaRPr lang="en-US" altLang="it-IT" dirty="0">
              <a:cs typeface="Times New Roman" panose="02020603050405020304" pitchFamily="18" charset="0"/>
            </a:endParaRPr>
          </a:p>
          <a:p>
            <a:pPr marL="690563" lvl="1" indent="-288925"/>
            <a:r>
              <a:rPr lang="en-US" altLang="it-IT" dirty="0">
                <a:cs typeface="Times New Roman" panose="02020603050405020304" pitchFamily="18" charset="0"/>
              </a:rPr>
              <a:t>Same hash function on all systems</a:t>
            </a:r>
          </a:p>
          <a:p>
            <a:pPr marL="690563" lvl="1" indent="-288925"/>
            <a:r>
              <a:rPr lang="en-US" altLang="it-IT" dirty="0">
                <a:cs typeface="Times New Roman" panose="02020603050405020304" pitchFamily="18" charset="0"/>
              </a:rPr>
              <a:t>Identical passwords hash to identical values; one table of hash values can be used for all password files</a:t>
            </a:r>
          </a:p>
          <a:p>
            <a:pPr marL="1793875" lvl="2" indent="-457200"/>
            <a:endParaRPr lang="en-US" altLang="it-IT" sz="1800" dirty="0">
              <a:cs typeface="Times New Roman" panose="02020603050405020304" pitchFamily="18" charset="0"/>
            </a:endParaRPr>
          </a:p>
          <a:p>
            <a:pPr marL="690563" lvl="1" indent="-288925"/>
            <a:endParaRPr lang="en-US" altLang="it-IT" sz="1800" dirty="0">
              <a:cs typeface="Times New Roman" panose="02020603050405020304" pitchFamily="18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EF7472F-529A-9D24-50E1-1C9D946663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6717" y="1211317"/>
            <a:ext cx="5129298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>
              <a:buChar char="•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690563" indent="-288925">
              <a:buChar char="–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084263" indent="-279400"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2224088" indent="-381000">
              <a:buChar char="–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719388" indent="-381000"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3176588" indent="-3810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3633788" indent="-3810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4090988" indent="-3810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4548188" indent="-3810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altLang="it-IT" sz="2800" dirty="0">
                <a:latin typeface="+mn-lt"/>
                <a:cs typeface="Times New Roman" panose="02020603050405020304" pitchFamily="18" charset="0"/>
              </a:rPr>
              <a:t>With salt, attacker must compute hashes of all dictionary words once for each password entry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it-IT" sz="2800" b="0" dirty="0"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altLang="it-IT" sz="2800" b="0" dirty="0"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it-IT" sz="2400" dirty="0">
                <a:latin typeface="+mn-lt"/>
                <a:cs typeface="Times New Roman" panose="02020603050405020304" pitchFamily="18" charset="0"/>
              </a:rPr>
              <a:t>With 12-bit random salt, same password can hash to 212 different hash values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it-IT" sz="2400" dirty="0">
                <a:latin typeface="+mn-lt"/>
                <a:cs typeface="Times New Roman" panose="02020603050405020304" pitchFamily="18" charset="0"/>
              </a:rPr>
              <a:t>Attacker must try all dictionary words for each salt value in the password file</a:t>
            </a:r>
          </a:p>
        </p:txBody>
      </p:sp>
    </p:spTree>
    <p:extLst>
      <p:ext uri="{BB962C8B-B14F-4D97-AF65-F5344CB8AC3E}">
        <p14:creationId xmlns:p14="http://schemas.microsoft.com/office/powerpoint/2010/main" val="30524231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9E6276-A302-144A-3E5F-3351640EEAF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it-IT" dirty="0">
                <a:latin typeface="Calibri" panose="020F0502020204030204" pitchFamily="34" charset="0"/>
              </a:rPr>
              <a:t>Hashing Password – Iteration Count</a:t>
            </a:r>
            <a:endParaRPr lang="it-IT" dirty="0"/>
          </a:p>
        </p:txBody>
      </p:sp>
      <p:graphicFrame>
        <p:nvGraphicFramePr>
          <p:cNvPr id="4" name="Object 81">
            <a:extLst>
              <a:ext uri="{FF2B5EF4-FFF2-40B4-BE49-F238E27FC236}">
                <a16:creationId xmlns:a16="http://schemas.microsoft.com/office/drawing/2014/main" id="{7A09210A-08B4-5751-C220-8871365A93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9793910"/>
              </p:ext>
            </p:extLst>
          </p:nvPr>
        </p:nvGraphicFramePr>
        <p:xfrm>
          <a:off x="769882" y="2696203"/>
          <a:ext cx="10704184" cy="2931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0600000" imgH="2905531" progId="Paint.Picture">
                  <p:embed/>
                </p:oleObj>
              </mc:Choice>
              <mc:Fallback>
                <p:oleObj name="Bitmap Image" r:id="rId2" imgW="10600000" imgH="2905531" progId="Paint.Picture">
                  <p:embed/>
                  <p:pic>
                    <p:nvPicPr>
                      <p:cNvPr id="610385" name="Object 81">
                        <a:extLst>
                          <a:ext uri="{FF2B5EF4-FFF2-40B4-BE49-F238E27FC236}">
                            <a16:creationId xmlns:a16="http://schemas.microsoft.com/office/drawing/2014/main" id="{7A7352EE-8CAD-20DD-E30C-07D6EFCFA6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882" y="2696203"/>
                        <a:ext cx="10704184" cy="29317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654E3E1D-335A-F95F-2BAB-A8B500DCD294}"/>
              </a:ext>
            </a:extLst>
          </p:cNvPr>
          <p:cNvSpPr txBox="1">
            <a:spLocks noChangeArrowheads="1"/>
          </p:cNvSpPr>
          <p:nvPr/>
        </p:nvSpPr>
        <p:spPr>
          <a:xfrm>
            <a:off x="717934" y="1172203"/>
            <a:ext cx="11077903" cy="3048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3" indent="-169863"/>
            <a:r>
              <a:rPr lang="en-US" altLang="it-IT" sz="2400" dirty="0">
                <a:cs typeface="Times New Roman" panose="02020603050405020304" pitchFamily="18" charset="0"/>
              </a:rPr>
              <a:t>The same password can be rehashed many times over to make it more difficult for the hacker to crack the password. </a:t>
            </a:r>
          </a:p>
          <a:p>
            <a:pPr marL="169863" indent="-169863"/>
            <a:r>
              <a:rPr lang="en-US" altLang="it-IT" sz="2400" dirty="0">
                <a:cs typeface="Times New Roman" panose="02020603050405020304" pitchFamily="18" charset="0"/>
              </a:rPr>
              <a:t>This means that the precompiled dictionary hashes are not useful since the iteration count is different for different systems</a:t>
            </a:r>
          </a:p>
        </p:txBody>
      </p:sp>
    </p:spTree>
    <p:extLst>
      <p:ext uri="{BB962C8B-B14F-4D97-AF65-F5344CB8AC3E}">
        <p14:creationId xmlns:p14="http://schemas.microsoft.com/office/powerpoint/2010/main" val="3158082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232824-361D-23C7-5408-12C1A523C78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Passwords</a:t>
            </a:r>
          </a:p>
        </p:txBody>
      </p:sp>
      <p:sp>
        <p:nvSpPr>
          <p:cNvPr id="6" name="Segnaposto contenuto 1">
            <a:extLst>
              <a:ext uri="{FF2B5EF4-FFF2-40B4-BE49-F238E27FC236}">
                <a16:creationId xmlns:a16="http://schemas.microsoft.com/office/drawing/2014/main" id="{3A6FCC7E-446A-7EAF-4458-FDC04E0DBC13}"/>
              </a:ext>
            </a:extLst>
          </p:cNvPr>
          <p:cNvSpPr txBox="1">
            <a:spLocks/>
          </p:cNvSpPr>
          <p:nvPr/>
        </p:nvSpPr>
        <p:spPr>
          <a:xfrm>
            <a:off x="800604" y="1327842"/>
            <a:ext cx="4995719" cy="40233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Basic Problem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altLang="en-US" sz="2800" dirty="0">
                <a:cs typeface="Times New Roman" panose="02020603050405020304" pitchFamily="18" charset="0"/>
              </a:rPr>
              <a:t>How do you prove to someone that you are who you claim to be?</a:t>
            </a:r>
          </a:p>
          <a:p>
            <a:r>
              <a:rPr lang="en-US" altLang="en-US" sz="2800" dirty="0">
                <a:cs typeface="Times New Roman" panose="02020603050405020304" pitchFamily="18" charset="0"/>
              </a:rPr>
              <a:t>Any system with access control must solve this problem</a:t>
            </a:r>
          </a:p>
          <a:p>
            <a:pPr marL="0" indent="0">
              <a:buNone/>
            </a:pPr>
            <a:r>
              <a:rPr lang="en-US" altLang="en-US" sz="2800" dirty="0"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054">
            <a:extLst>
              <a:ext uri="{FF2B5EF4-FFF2-40B4-BE49-F238E27FC236}">
                <a16:creationId xmlns:a16="http://schemas.microsoft.com/office/drawing/2014/main" id="{71C7F848-7F93-9846-7F37-373E2C060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679" y="745586"/>
            <a:ext cx="4179444" cy="4667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75345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56275E-F47A-D9A1-BB47-39DA2E81FF8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Do you have any questions?</a:t>
            </a:r>
            <a:endParaRPr lang="en-SA" dirty="0"/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ACE7D02E-5546-85D5-3511-67698ED67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82" y="2532147"/>
            <a:ext cx="4347941" cy="241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80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232824-361D-23C7-5408-12C1A523C78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Passwords</a:t>
            </a:r>
          </a:p>
        </p:txBody>
      </p:sp>
      <p:sp>
        <p:nvSpPr>
          <p:cNvPr id="3" name="Segnaposto contenuto 1">
            <a:extLst>
              <a:ext uri="{FF2B5EF4-FFF2-40B4-BE49-F238E27FC236}">
                <a16:creationId xmlns:a16="http://schemas.microsoft.com/office/drawing/2014/main" id="{AF849A63-7149-A3F6-57E1-6B85DE579D41}"/>
              </a:ext>
            </a:extLst>
          </p:cNvPr>
          <p:cNvSpPr txBox="1">
            <a:spLocks/>
          </p:cNvSpPr>
          <p:nvPr/>
        </p:nvSpPr>
        <p:spPr>
          <a:xfrm>
            <a:off x="1312084" y="1225761"/>
            <a:ext cx="10058400" cy="6688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Why we need passwords ?</a:t>
            </a:r>
          </a:p>
        </p:txBody>
      </p:sp>
      <p:pic>
        <p:nvPicPr>
          <p:cNvPr id="4" name="Picture 2" descr="Image result for muro png">
            <a:extLst>
              <a:ext uri="{FF2B5EF4-FFF2-40B4-BE49-F238E27FC236}">
                <a16:creationId xmlns:a16="http://schemas.microsoft.com/office/drawing/2014/main" id="{47ED82AD-E112-31C1-4206-E38B0DDC6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934" y="2558733"/>
            <a:ext cx="2411784" cy="26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hacker png">
            <a:extLst>
              <a:ext uri="{FF2B5EF4-FFF2-40B4-BE49-F238E27FC236}">
                <a16:creationId xmlns:a16="http://schemas.microsoft.com/office/drawing/2014/main" id="{D03BE10F-8138-D326-5770-B93D48A4E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084" y="2494597"/>
            <a:ext cx="1234441" cy="123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user png">
            <a:extLst>
              <a:ext uri="{FF2B5EF4-FFF2-40B4-BE49-F238E27FC236}">
                <a16:creationId xmlns:a16="http://schemas.microsoft.com/office/drawing/2014/main" id="{22944519-9573-C4BF-6A11-5BFC33728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106" y="3998209"/>
            <a:ext cx="1234441" cy="123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service png">
            <a:extLst>
              <a:ext uri="{FF2B5EF4-FFF2-40B4-BE49-F238E27FC236}">
                <a16:creationId xmlns:a16="http://schemas.microsoft.com/office/drawing/2014/main" id="{F84DB1C9-6C2A-41CC-8C74-573115776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602" y="3195266"/>
            <a:ext cx="1605886" cy="160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6C7291-FF52-AE9C-E519-DEF6E460C764}"/>
              </a:ext>
            </a:extLst>
          </p:cNvPr>
          <p:cNvCxnSpPr/>
          <p:nvPr/>
        </p:nvCxnSpPr>
        <p:spPr>
          <a:xfrm>
            <a:off x="2546525" y="3429000"/>
            <a:ext cx="2516409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1E849B-15FF-87D8-D426-32EBEDCB1311}"/>
              </a:ext>
            </a:extLst>
          </p:cNvPr>
          <p:cNvCxnSpPr>
            <a:cxnSpLocks/>
          </p:cNvCxnSpPr>
          <p:nvPr/>
        </p:nvCxnSpPr>
        <p:spPr>
          <a:xfrm>
            <a:off x="2546525" y="4363404"/>
            <a:ext cx="2454100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2FB0BD-C3BC-CD6D-5226-880E2797CE86}"/>
              </a:ext>
            </a:extLst>
          </p:cNvPr>
          <p:cNvCxnSpPr>
            <a:cxnSpLocks/>
          </p:cNvCxnSpPr>
          <p:nvPr/>
        </p:nvCxnSpPr>
        <p:spPr>
          <a:xfrm>
            <a:off x="6642275" y="4287204"/>
            <a:ext cx="2454100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214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232824-361D-23C7-5408-12C1A523C78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Passwords</a:t>
            </a:r>
          </a:p>
        </p:txBody>
      </p:sp>
      <p:sp>
        <p:nvSpPr>
          <p:cNvPr id="3" name="Segnaposto contenuto 1">
            <a:extLst>
              <a:ext uri="{FF2B5EF4-FFF2-40B4-BE49-F238E27FC236}">
                <a16:creationId xmlns:a16="http://schemas.microsoft.com/office/drawing/2014/main" id="{AF849A63-7149-A3F6-57E1-6B85DE579D41}"/>
              </a:ext>
            </a:extLst>
          </p:cNvPr>
          <p:cNvSpPr txBox="1">
            <a:spLocks/>
          </p:cNvSpPr>
          <p:nvPr/>
        </p:nvSpPr>
        <p:spPr>
          <a:xfrm>
            <a:off x="1312084" y="1225761"/>
            <a:ext cx="10058400" cy="6688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/>
          </a:p>
        </p:txBody>
      </p:sp>
      <p:sp>
        <p:nvSpPr>
          <p:cNvPr id="6" name="Segnaposto contenuto 1">
            <a:extLst>
              <a:ext uri="{FF2B5EF4-FFF2-40B4-BE49-F238E27FC236}">
                <a16:creationId xmlns:a16="http://schemas.microsoft.com/office/drawing/2014/main" id="{D507F684-4426-EE05-89B7-FFD3FB31E762}"/>
              </a:ext>
            </a:extLst>
          </p:cNvPr>
          <p:cNvSpPr txBox="1">
            <a:spLocks/>
          </p:cNvSpPr>
          <p:nvPr/>
        </p:nvSpPr>
        <p:spPr>
          <a:xfrm>
            <a:off x="821516" y="1225761"/>
            <a:ext cx="5502193" cy="40233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Authentication</a:t>
            </a:r>
            <a:endParaRPr lang="en-US" altLang="en-US" sz="2800" dirty="0">
              <a:cs typeface="Times New Roman" panose="02020603050405020304" pitchFamily="18" charset="0"/>
            </a:endParaRPr>
          </a:p>
          <a:p>
            <a:pPr marL="287338" indent="-287338"/>
            <a:endParaRPr lang="en-US" altLang="en-US" dirty="0">
              <a:cs typeface="Times New Roman" panose="02020603050405020304" pitchFamily="18" charset="0"/>
            </a:endParaRPr>
          </a:p>
          <a:p>
            <a:pPr marL="287338" indent="-287338"/>
            <a:r>
              <a:rPr lang="en-US" altLang="en-US" sz="2800" dirty="0">
                <a:cs typeface="Times New Roman" panose="02020603050405020304" pitchFamily="18" charset="0"/>
              </a:rPr>
              <a:t>User has a secret password.  </a:t>
            </a:r>
          </a:p>
          <a:p>
            <a:pPr marL="287338" indent="-287338"/>
            <a:r>
              <a:rPr lang="en-US" altLang="en-US" sz="2800" dirty="0">
                <a:cs typeface="Times New Roman" panose="02020603050405020304" pitchFamily="18" charset="0"/>
              </a:rPr>
              <a:t>System checks it to authenticate the user.</a:t>
            </a:r>
          </a:p>
          <a:p>
            <a:pPr marL="287338" indent="-287338"/>
            <a:endParaRPr lang="en-US" altLang="en-US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en-US" sz="2800" dirty="0">
                <a:cs typeface="Times New Roman" panose="02020603050405020304" pitchFamily="18" charset="0"/>
              </a:rPr>
              <a:t>Vulnerable to </a:t>
            </a:r>
            <a:r>
              <a:rPr lang="en-US" altLang="en-US" sz="2800" b="1" dirty="0">
                <a:cs typeface="Times New Roman" panose="02020603050405020304" pitchFamily="18" charset="0"/>
              </a:rPr>
              <a:t>eavesdropping</a:t>
            </a:r>
            <a:r>
              <a:rPr lang="en-US" altLang="en-US" sz="2800" dirty="0">
                <a:cs typeface="Times New Roman" panose="02020603050405020304" pitchFamily="18" charset="0"/>
              </a:rPr>
              <a:t> when password is communicated from user to system</a:t>
            </a:r>
          </a:p>
          <a:p>
            <a:pPr marL="0" indent="0">
              <a:buNone/>
            </a:pPr>
            <a:endParaRPr lang="en-US" altLang="en-US" sz="2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en-US" sz="2800" dirty="0"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4CB949-30B1-5F54-8840-BEF24D7D6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497" y="2123878"/>
            <a:ext cx="4603987" cy="24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75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232824-361D-23C7-5408-12C1A523C78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Passwords</a:t>
            </a:r>
          </a:p>
        </p:txBody>
      </p:sp>
      <p:sp>
        <p:nvSpPr>
          <p:cNvPr id="3" name="Segnaposto contenuto 1">
            <a:extLst>
              <a:ext uri="{FF2B5EF4-FFF2-40B4-BE49-F238E27FC236}">
                <a16:creationId xmlns:a16="http://schemas.microsoft.com/office/drawing/2014/main" id="{AF849A63-7149-A3F6-57E1-6B85DE579D41}"/>
              </a:ext>
            </a:extLst>
          </p:cNvPr>
          <p:cNvSpPr txBox="1">
            <a:spLocks/>
          </p:cNvSpPr>
          <p:nvPr/>
        </p:nvSpPr>
        <p:spPr>
          <a:xfrm>
            <a:off x="1312084" y="1225761"/>
            <a:ext cx="10058400" cy="6688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/>
          </a:p>
        </p:txBody>
      </p:sp>
      <p:sp>
        <p:nvSpPr>
          <p:cNvPr id="6" name="Segnaposto contenuto 1">
            <a:extLst>
              <a:ext uri="{FF2B5EF4-FFF2-40B4-BE49-F238E27FC236}">
                <a16:creationId xmlns:a16="http://schemas.microsoft.com/office/drawing/2014/main" id="{D507F684-4426-EE05-89B7-FFD3FB31E762}"/>
              </a:ext>
            </a:extLst>
          </p:cNvPr>
          <p:cNvSpPr txBox="1">
            <a:spLocks/>
          </p:cNvSpPr>
          <p:nvPr/>
        </p:nvSpPr>
        <p:spPr>
          <a:xfrm>
            <a:off x="936776" y="1417320"/>
            <a:ext cx="5502193" cy="40233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Basic Security problems</a:t>
            </a:r>
            <a:endParaRPr lang="en-US" altLang="en-US" sz="2800" dirty="0">
              <a:cs typeface="Times New Roman" panose="02020603050405020304" pitchFamily="18" charset="0"/>
            </a:endParaRPr>
          </a:p>
          <a:p>
            <a:pPr marL="287338" indent="-287338"/>
            <a:endParaRPr lang="en-US" altLang="en-US" dirty="0">
              <a:cs typeface="Times New Roman" panose="02020603050405020304" pitchFamily="18" charset="0"/>
            </a:endParaRPr>
          </a:p>
          <a:p>
            <a:r>
              <a:rPr lang="en-US" altLang="en-US" sz="2800" b="0" dirty="0">
                <a:cs typeface="Times New Roman" panose="02020603050405020304" pitchFamily="18" charset="0"/>
              </a:rPr>
              <a:t>How easy is it to guess the password?</a:t>
            </a:r>
          </a:p>
          <a:p>
            <a:r>
              <a:rPr lang="en-US" altLang="en-US" sz="2800" b="0" dirty="0">
                <a:cs typeface="Times New Roman" panose="02020603050405020304" pitchFamily="18" charset="0"/>
              </a:rPr>
              <a:t>How is the password stored?</a:t>
            </a:r>
          </a:p>
          <a:p>
            <a:r>
              <a:rPr lang="en-US" altLang="en-US" sz="2800" b="0" dirty="0">
                <a:cs typeface="Times New Roman" panose="02020603050405020304" pitchFamily="18" charset="0"/>
              </a:rPr>
              <a:t>How does the system check the password?</a:t>
            </a:r>
          </a:p>
          <a:p>
            <a:pPr marL="287338" indent="-287338"/>
            <a:endParaRPr lang="en-US" altLang="en-US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sz="2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en-US" sz="2800" dirty="0"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E753CD-C4F6-0C06-60EE-F32396A86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986" y="1605963"/>
            <a:ext cx="4918621" cy="320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619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232824-361D-23C7-5408-12C1A523C78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Passwords – Guess Difficulty</a:t>
            </a:r>
          </a:p>
        </p:txBody>
      </p:sp>
      <p:sp>
        <p:nvSpPr>
          <p:cNvPr id="3" name="Segnaposto contenuto 1">
            <a:extLst>
              <a:ext uri="{FF2B5EF4-FFF2-40B4-BE49-F238E27FC236}">
                <a16:creationId xmlns:a16="http://schemas.microsoft.com/office/drawing/2014/main" id="{AF849A63-7149-A3F6-57E1-6B85DE579D41}"/>
              </a:ext>
            </a:extLst>
          </p:cNvPr>
          <p:cNvSpPr txBox="1">
            <a:spLocks/>
          </p:cNvSpPr>
          <p:nvPr/>
        </p:nvSpPr>
        <p:spPr>
          <a:xfrm>
            <a:off x="1312084" y="1225761"/>
            <a:ext cx="10058400" cy="6688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/>
          </a:p>
        </p:txBody>
      </p:sp>
      <p:sp>
        <p:nvSpPr>
          <p:cNvPr id="6" name="Segnaposto contenuto 1">
            <a:extLst>
              <a:ext uri="{FF2B5EF4-FFF2-40B4-BE49-F238E27FC236}">
                <a16:creationId xmlns:a16="http://schemas.microsoft.com/office/drawing/2014/main" id="{D507F684-4426-EE05-89B7-FFD3FB31E762}"/>
              </a:ext>
            </a:extLst>
          </p:cNvPr>
          <p:cNvSpPr txBox="1">
            <a:spLocks/>
          </p:cNvSpPr>
          <p:nvPr/>
        </p:nvSpPr>
        <p:spPr>
          <a:xfrm>
            <a:off x="837589" y="1059630"/>
            <a:ext cx="10058400" cy="45726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How easy is it to guess the password?</a:t>
            </a:r>
          </a:p>
          <a:p>
            <a:pPr marL="287338" indent="-287338"/>
            <a:endParaRPr lang="en-US" altLang="en-US" dirty="0">
              <a:cs typeface="Times New Roman" panose="02020603050405020304" pitchFamily="18" charset="0"/>
            </a:endParaRPr>
          </a:p>
          <a:p>
            <a:r>
              <a:rPr lang="en-US" dirty="0"/>
              <a:t>A lock constituted by three cylinders... only digits!</a:t>
            </a:r>
          </a:p>
          <a:p>
            <a:r>
              <a:rPr lang="en-US" dirty="0"/>
              <a:t>In order to open it, you need to find the right sequence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What if you do not know it ?</a:t>
            </a:r>
            <a:endParaRPr lang="en-US" dirty="0"/>
          </a:p>
          <a:p>
            <a:r>
              <a:rPr lang="en-US" dirty="0"/>
              <a:t>The three digits sequence opening the lock</a:t>
            </a:r>
          </a:p>
          <a:p>
            <a:r>
              <a:rPr lang="en-US" dirty="0"/>
              <a:t>should be chosen among 10 x 10 x 10 = 1000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One out of 1000 !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en-US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sz="2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en-US" sz="2800" dirty="0"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uppo 9">
            <a:extLst>
              <a:ext uri="{FF2B5EF4-FFF2-40B4-BE49-F238E27FC236}">
                <a16:creationId xmlns:a16="http://schemas.microsoft.com/office/drawing/2014/main" id="{5142E29A-D317-47AF-8E29-81C083948D52}"/>
              </a:ext>
            </a:extLst>
          </p:cNvPr>
          <p:cNvGrpSpPr/>
          <p:nvPr/>
        </p:nvGrpSpPr>
        <p:grpSpPr>
          <a:xfrm>
            <a:off x="9428473" y="1643546"/>
            <a:ext cx="2085576" cy="3570907"/>
            <a:chOff x="8887097" y="2251165"/>
            <a:chExt cx="1878873" cy="3216992"/>
          </a:xfrm>
        </p:grpSpPr>
        <p:sp>
          <p:nvSpPr>
            <p:cNvPr id="7" name="Cilindro 3">
              <a:extLst>
                <a:ext uri="{FF2B5EF4-FFF2-40B4-BE49-F238E27FC236}">
                  <a16:creationId xmlns:a16="http://schemas.microsoft.com/office/drawing/2014/main" id="{069D9082-C1FF-D1E5-DF85-858CAC597F4D}"/>
                </a:ext>
              </a:extLst>
            </p:cNvPr>
            <p:cNvSpPr/>
            <p:nvPr/>
          </p:nvSpPr>
          <p:spPr>
            <a:xfrm rot="16200000">
              <a:off x="8882743" y="2255519"/>
              <a:ext cx="600891" cy="592183"/>
            </a:xfrm>
            <a:prstGeom prst="can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8" name="Cilindro 4">
              <a:extLst>
                <a:ext uri="{FF2B5EF4-FFF2-40B4-BE49-F238E27FC236}">
                  <a16:creationId xmlns:a16="http://schemas.microsoft.com/office/drawing/2014/main" id="{7B458A5A-C50A-0089-4DF7-09630B79EB77}"/>
                </a:ext>
              </a:extLst>
            </p:cNvPr>
            <p:cNvSpPr/>
            <p:nvPr/>
          </p:nvSpPr>
          <p:spPr>
            <a:xfrm rot="16200000">
              <a:off x="9526088" y="2255519"/>
              <a:ext cx="600891" cy="592183"/>
            </a:xfrm>
            <a:prstGeom prst="can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dirty="0"/>
                <a:t>Y</a:t>
              </a:r>
            </a:p>
          </p:txBody>
        </p:sp>
        <p:sp>
          <p:nvSpPr>
            <p:cNvPr id="9" name="Cilindro 5">
              <a:extLst>
                <a:ext uri="{FF2B5EF4-FFF2-40B4-BE49-F238E27FC236}">
                  <a16:creationId xmlns:a16="http://schemas.microsoft.com/office/drawing/2014/main" id="{67F32C19-ABEF-3B95-CC36-290B93BC4B8A}"/>
                </a:ext>
              </a:extLst>
            </p:cNvPr>
            <p:cNvSpPr/>
            <p:nvPr/>
          </p:nvSpPr>
          <p:spPr>
            <a:xfrm rot="16200000">
              <a:off x="10169433" y="2259390"/>
              <a:ext cx="600891" cy="592183"/>
            </a:xfrm>
            <a:prstGeom prst="can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dirty="0"/>
                <a:t>Z</a:t>
              </a:r>
            </a:p>
          </p:txBody>
        </p:sp>
        <p:sp>
          <p:nvSpPr>
            <p:cNvPr id="10" name="CasellaDiTesto 6">
              <a:extLst>
                <a:ext uri="{FF2B5EF4-FFF2-40B4-BE49-F238E27FC236}">
                  <a16:creationId xmlns:a16="http://schemas.microsoft.com/office/drawing/2014/main" id="{603C176A-39B9-738C-104A-6F8A452B89E2}"/>
                </a:ext>
              </a:extLst>
            </p:cNvPr>
            <p:cNvSpPr txBox="1"/>
            <p:nvPr/>
          </p:nvSpPr>
          <p:spPr>
            <a:xfrm>
              <a:off x="9004663" y="2852056"/>
              <a:ext cx="357052" cy="2616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0</a:t>
              </a:r>
            </a:p>
            <a:p>
              <a:pPr algn="ctr"/>
              <a:r>
                <a:rPr lang="en-US" sz="1600" dirty="0"/>
                <a:t>1</a:t>
              </a:r>
            </a:p>
            <a:p>
              <a:pPr algn="ctr"/>
              <a:r>
                <a:rPr lang="en-US" sz="1600" dirty="0"/>
                <a:t>2</a:t>
              </a:r>
            </a:p>
            <a:p>
              <a:pPr algn="ctr"/>
              <a:r>
                <a:rPr lang="en-US" sz="1600" dirty="0"/>
                <a:t>3</a:t>
              </a:r>
            </a:p>
            <a:p>
              <a:pPr algn="ctr"/>
              <a:r>
                <a:rPr lang="en-US" sz="1600" dirty="0"/>
                <a:t>4</a:t>
              </a:r>
            </a:p>
            <a:p>
              <a:pPr algn="ctr"/>
              <a:r>
                <a:rPr lang="en-US" sz="1600" dirty="0"/>
                <a:t>5</a:t>
              </a:r>
            </a:p>
            <a:p>
              <a:pPr algn="ctr"/>
              <a:r>
                <a:rPr lang="en-US" sz="1600" dirty="0"/>
                <a:t>6</a:t>
              </a:r>
            </a:p>
            <a:p>
              <a:pPr algn="ctr"/>
              <a:r>
                <a:rPr lang="en-US" sz="1600" dirty="0"/>
                <a:t>7</a:t>
              </a:r>
            </a:p>
            <a:p>
              <a:pPr algn="ctr"/>
              <a:r>
                <a:rPr lang="en-US" sz="1600" dirty="0"/>
                <a:t>8</a:t>
              </a:r>
            </a:p>
            <a:p>
              <a:pPr algn="ctr"/>
              <a:r>
                <a:rPr lang="en-US" sz="1600" dirty="0"/>
                <a:t>9</a:t>
              </a:r>
            </a:p>
          </p:txBody>
        </p:sp>
        <p:sp>
          <p:nvSpPr>
            <p:cNvPr id="11" name="CasellaDiTesto 7">
              <a:extLst>
                <a:ext uri="{FF2B5EF4-FFF2-40B4-BE49-F238E27FC236}">
                  <a16:creationId xmlns:a16="http://schemas.microsoft.com/office/drawing/2014/main" id="{FA410AE2-AEC5-80F2-A5C7-45C490F627F3}"/>
                </a:ext>
              </a:extLst>
            </p:cNvPr>
            <p:cNvSpPr txBox="1"/>
            <p:nvPr/>
          </p:nvSpPr>
          <p:spPr>
            <a:xfrm>
              <a:off x="9652362" y="2852056"/>
              <a:ext cx="357052" cy="2616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0</a:t>
              </a:r>
            </a:p>
            <a:p>
              <a:pPr algn="ctr"/>
              <a:r>
                <a:rPr lang="en-US" sz="1600" dirty="0"/>
                <a:t>1</a:t>
              </a:r>
            </a:p>
            <a:p>
              <a:pPr algn="ctr"/>
              <a:r>
                <a:rPr lang="en-US" sz="1600" dirty="0"/>
                <a:t>2</a:t>
              </a:r>
            </a:p>
            <a:p>
              <a:pPr algn="ctr"/>
              <a:r>
                <a:rPr lang="en-US" sz="1600" dirty="0"/>
                <a:t>3</a:t>
              </a:r>
            </a:p>
            <a:p>
              <a:pPr algn="ctr"/>
              <a:r>
                <a:rPr lang="en-US" sz="1600" dirty="0"/>
                <a:t>4</a:t>
              </a:r>
            </a:p>
            <a:p>
              <a:pPr algn="ctr"/>
              <a:r>
                <a:rPr lang="en-US" sz="1600" dirty="0"/>
                <a:t>5</a:t>
              </a:r>
            </a:p>
            <a:p>
              <a:pPr algn="ctr"/>
              <a:r>
                <a:rPr lang="en-US" sz="1600" dirty="0"/>
                <a:t>6</a:t>
              </a:r>
            </a:p>
            <a:p>
              <a:pPr algn="ctr"/>
              <a:r>
                <a:rPr lang="en-US" sz="1600" dirty="0"/>
                <a:t>7</a:t>
              </a:r>
            </a:p>
            <a:p>
              <a:pPr algn="ctr"/>
              <a:r>
                <a:rPr lang="en-US" sz="1600" dirty="0"/>
                <a:t>8</a:t>
              </a:r>
            </a:p>
            <a:p>
              <a:pPr algn="ctr"/>
              <a:r>
                <a:rPr lang="en-US" sz="1600" dirty="0"/>
                <a:t>9</a:t>
              </a:r>
            </a:p>
          </p:txBody>
        </p:sp>
        <p:sp>
          <p:nvSpPr>
            <p:cNvPr id="12" name="CasellaDiTesto 8">
              <a:extLst>
                <a:ext uri="{FF2B5EF4-FFF2-40B4-BE49-F238E27FC236}">
                  <a16:creationId xmlns:a16="http://schemas.microsoft.com/office/drawing/2014/main" id="{A6741622-2C01-66A0-8E2D-4D7F56EFD668}"/>
                </a:ext>
              </a:extLst>
            </p:cNvPr>
            <p:cNvSpPr txBox="1"/>
            <p:nvPr/>
          </p:nvSpPr>
          <p:spPr>
            <a:xfrm>
              <a:off x="10295707" y="2852055"/>
              <a:ext cx="357052" cy="2616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0</a:t>
              </a:r>
            </a:p>
            <a:p>
              <a:pPr algn="ctr"/>
              <a:r>
                <a:rPr lang="en-US" sz="1600" dirty="0"/>
                <a:t>1</a:t>
              </a:r>
            </a:p>
            <a:p>
              <a:pPr algn="ctr"/>
              <a:r>
                <a:rPr lang="en-US" sz="1600" dirty="0"/>
                <a:t>2</a:t>
              </a:r>
            </a:p>
            <a:p>
              <a:pPr algn="ctr"/>
              <a:r>
                <a:rPr lang="en-US" sz="1600" dirty="0"/>
                <a:t>3</a:t>
              </a:r>
            </a:p>
            <a:p>
              <a:pPr algn="ctr"/>
              <a:r>
                <a:rPr lang="en-US" sz="1600" dirty="0"/>
                <a:t>4</a:t>
              </a:r>
            </a:p>
            <a:p>
              <a:pPr algn="ctr"/>
              <a:r>
                <a:rPr lang="en-US" sz="1600" dirty="0"/>
                <a:t>5</a:t>
              </a:r>
            </a:p>
            <a:p>
              <a:pPr algn="ctr"/>
              <a:r>
                <a:rPr lang="en-US" sz="1600" dirty="0"/>
                <a:t>6</a:t>
              </a:r>
            </a:p>
            <a:p>
              <a:pPr algn="ctr"/>
              <a:r>
                <a:rPr lang="en-US" sz="1600" dirty="0"/>
                <a:t>7</a:t>
              </a:r>
            </a:p>
            <a:p>
              <a:pPr algn="ctr"/>
              <a:r>
                <a:rPr lang="en-US" sz="1600" dirty="0"/>
                <a:t>8</a:t>
              </a:r>
            </a:p>
            <a:p>
              <a:pPr algn="ctr"/>
              <a:r>
                <a:rPr lang="en-US" sz="1600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3106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232824-361D-23C7-5408-12C1A523C78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Passwords – Guess Difficulty</a:t>
            </a:r>
          </a:p>
        </p:txBody>
      </p:sp>
      <p:sp>
        <p:nvSpPr>
          <p:cNvPr id="3" name="Segnaposto contenuto 1">
            <a:extLst>
              <a:ext uri="{FF2B5EF4-FFF2-40B4-BE49-F238E27FC236}">
                <a16:creationId xmlns:a16="http://schemas.microsoft.com/office/drawing/2014/main" id="{AF849A63-7149-A3F6-57E1-6B85DE579D41}"/>
              </a:ext>
            </a:extLst>
          </p:cNvPr>
          <p:cNvSpPr txBox="1">
            <a:spLocks/>
          </p:cNvSpPr>
          <p:nvPr/>
        </p:nvSpPr>
        <p:spPr>
          <a:xfrm>
            <a:off x="1312084" y="1225761"/>
            <a:ext cx="10058400" cy="6688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/>
          </a:p>
        </p:txBody>
      </p:sp>
      <p:sp>
        <p:nvSpPr>
          <p:cNvPr id="6" name="Segnaposto contenuto 1">
            <a:extLst>
              <a:ext uri="{FF2B5EF4-FFF2-40B4-BE49-F238E27FC236}">
                <a16:creationId xmlns:a16="http://schemas.microsoft.com/office/drawing/2014/main" id="{D507F684-4426-EE05-89B7-FFD3FB31E762}"/>
              </a:ext>
            </a:extLst>
          </p:cNvPr>
          <p:cNvSpPr txBox="1">
            <a:spLocks/>
          </p:cNvSpPr>
          <p:nvPr/>
        </p:nvSpPr>
        <p:spPr>
          <a:xfrm>
            <a:off x="537206" y="1059629"/>
            <a:ext cx="10058400" cy="45726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en-US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sz="2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en-US" sz="2800" dirty="0"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egnaposto contenuto 1">
            <a:extLst>
              <a:ext uri="{FF2B5EF4-FFF2-40B4-BE49-F238E27FC236}">
                <a16:creationId xmlns:a16="http://schemas.microsoft.com/office/drawing/2014/main" id="{48A30336-7EB9-A194-85B0-591A49BA3AA8}"/>
              </a:ext>
            </a:extLst>
          </p:cNvPr>
          <p:cNvSpPr txBox="1">
            <a:spLocks/>
          </p:cNvSpPr>
          <p:nvPr/>
        </p:nvSpPr>
        <p:spPr>
          <a:xfrm>
            <a:off x="896639" y="1241659"/>
            <a:ext cx="10058400" cy="40233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Let’s try to break a key of 6 digits …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3" name="Picture 2" descr="Image result for pick me png">
            <a:extLst>
              <a:ext uri="{FF2B5EF4-FFF2-40B4-BE49-F238E27FC236}">
                <a16:creationId xmlns:a16="http://schemas.microsoft.com/office/drawing/2014/main" id="{F18A7F29-0E65-766D-A172-051B6879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021" y="2277753"/>
            <a:ext cx="3438525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umetto: ovale 11">
            <a:extLst>
              <a:ext uri="{FF2B5EF4-FFF2-40B4-BE49-F238E27FC236}">
                <a16:creationId xmlns:a16="http://schemas.microsoft.com/office/drawing/2014/main" id="{5C8216A4-B24F-9586-DECF-C20311A12C63}"/>
              </a:ext>
            </a:extLst>
          </p:cNvPr>
          <p:cNvSpPr/>
          <p:nvPr/>
        </p:nvSpPr>
        <p:spPr>
          <a:xfrm>
            <a:off x="6660985" y="975589"/>
            <a:ext cx="2573726" cy="1472232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Pick Me! I’ll do it</a:t>
            </a:r>
          </a:p>
        </p:txBody>
      </p:sp>
    </p:spTree>
    <p:extLst>
      <p:ext uri="{BB962C8B-B14F-4D97-AF65-F5344CB8AC3E}">
        <p14:creationId xmlns:p14="http://schemas.microsoft.com/office/powerpoint/2010/main" val="3139493245"/>
      </p:ext>
    </p:extLst>
  </p:cSld>
  <p:clrMapOvr>
    <a:masterClrMapping/>
  </p:clrMapOvr>
</p:sld>
</file>

<file path=ppt/theme/theme1.xml><?xml version="1.0" encoding="utf-8"?>
<a:theme xmlns:a="http://schemas.openxmlformats.org/drawingml/2006/main" name="Front End Logo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2E64421A-CAE9-9744-B791-9EA1BF869434}" vid="{8700B1CD-FDF2-1A4F-AA03-31623AED3BD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4ACE40C9316844097EABA1DB01D050D" ma:contentTypeVersion="10" ma:contentTypeDescription="Create a new document." ma:contentTypeScope="" ma:versionID="635d6d9e8a0897aa0ddcd1c2ab334b91">
  <xsd:schema xmlns:xsd="http://www.w3.org/2001/XMLSchema" xmlns:xs="http://www.w3.org/2001/XMLSchema" xmlns:p="http://schemas.microsoft.com/office/2006/metadata/properties" xmlns:ns2="1c751a07-9a99-4a0d-bf4f-fd7d284158bd" xmlns:ns3="b8975faf-9852-4202-b0a4-cf8bf4ffc543" targetNamespace="http://schemas.microsoft.com/office/2006/metadata/properties" ma:root="true" ma:fieldsID="478fbf1b410019d95e1f02e3aec017e2" ns2:_="" ns3:_="">
    <xsd:import namespace="1c751a07-9a99-4a0d-bf4f-fd7d284158bd"/>
    <xsd:import namespace="b8975faf-9852-4202-b0a4-cf8bf4ffc5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751a07-9a99-4a0d-bf4f-fd7d284158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efd4f9e0-3e4e-44d8-bdce-9158df8d304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975faf-9852-4202-b0a4-cf8bf4ffc543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4383f5a-bbce-422e-85c4-97cc2c7c5531}" ma:internalName="TaxCatchAll" ma:showField="CatchAllData" ma:web="b8975faf-9852-4202-b0a4-cf8bf4ffc54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c751a07-9a99-4a0d-bf4f-fd7d284158bd">
      <Terms xmlns="http://schemas.microsoft.com/office/infopath/2007/PartnerControls"/>
    </lcf76f155ced4ddcb4097134ff3c332f>
    <TaxCatchAll xmlns="b8975faf-9852-4202-b0a4-cf8bf4ffc543" xsi:nil="true"/>
  </documentManagement>
</p:properties>
</file>

<file path=customXml/itemProps1.xml><?xml version="1.0" encoding="utf-8"?>
<ds:datastoreItem xmlns:ds="http://schemas.openxmlformats.org/officeDocument/2006/customXml" ds:itemID="{D2E45794-001A-4F99-BADE-76315F15F1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E18558-6671-4586-816E-F84B38738A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c751a07-9a99-4a0d-bf4f-fd7d284158bd"/>
    <ds:schemaRef ds:uri="b8975faf-9852-4202-b0a4-cf8bf4ffc5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A3CD303-1116-4942-9A5D-1629C5FF3896}">
  <ds:schemaRefs>
    <ds:schemaRef ds:uri="http://schemas.microsoft.com/office/2006/metadata/properties"/>
    <ds:schemaRef ds:uri="http://schemas.microsoft.com/office/infopath/2007/PartnerControls"/>
    <ds:schemaRef ds:uri="1c751a07-9a99-4a0d-bf4f-fd7d284158bd"/>
    <ds:schemaRef ds:uri="b8975faf-9852-4202-b0a4-cf8bf4ffc54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RC3-presentations-Template-2023</Template>
  <TotalTime>1434</TotalTime>
  <Words>1829</Words>
  <Application>Microsoft Macintosh PowerPoint</Application>
  <PresentationFormat>Widescreen</PresentationFormat>
  <Paragraphs>417</Paragraphs>
  <Slides>40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4" baseType="lpstr">
      <vt:lpstr>Averta</vt:lpstr>
      <vt:lpstr>Google Sans</vt:lpstr>
      <vt:lpstr>Times</vt:lpstr>
      <vt:lpstr>Apple Symbols</vt:lpstr>
      <vt:lpstr>Arial</vt:lpstr>
      <vt:lpstr>Calibri</vt:lpstr>
      <vt:lpstr>Cambria Math</vt:lpstr>
      <vt:lpstr>Gill Sans MT</vt:lpstr>
      <vt:lpstr>Open Sans</vt:lpstr>
      <vt:lpstr>Times New Roman</vt:lpstr>
      <vt:lpstr>Wingdings</vt:lpstr>
      <vt:lpstr>Wingdings 3</vt:lpstr>
      <vt:lpstr>Front End Logo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Maurantonio Caprolu</dc:creator>
  <cp:lastModifiedBy>Danish Vasan</cp:lastModifiedBy>
  <cp:revision>79</cp:revision>
  <dcterms:created xsi:type="dcterms:W3CDTF">2023-12-14T12:37:01Z</dcterms:created>
  <dcterms:modified xsi:type="dcterms:W3CDTF">2025-02-15T11:29:51Z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0x01010074ACE40C9316844097EABA1DB01D050D</vt:lpwstr>
  </property>
  <property fmtid="{D5CDD505-2E9C-101B-9397-08002B2CF9AE}" pid="3" name="MediaServiceImageTags">
    <vt:lpwstr/>
  </property>
</Properties>
</file>